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4"/>
  </p:notesMasterIdLst>
  <p:sldIdLst>
    <p:sldId id="429" r:id="rId2"/>
    <p:sldId id="360" r:id="rId3"/>
    <p:sldId id="432" r:id="rId4"/>
    <p:sldId id="431" r:id="rId5"/>
    <p:sldId id="433" r:id="rId6"/>
    <p:sldId id="434" r:id="rId7"/>
    <p:sldId id="435" r:id="rId8"/>
    <p:sldId id="436" r:id="rId9"/>
    <p:sldId id="437" r:id="rId10"/>
    <p:sldId id="438" r:id="rId11"/>
    <p:sldId id="439" r:id="rId12"/>
    <p:sldId id="441" r:id="rId13"/>
    <p:sldId id="440" r:id="rId14"/>
    <p:sldId id="442" r:id="rId15"/>
    <p:sldId id="443" r:id="rId16"/>
    <p:sldId id="444" r:id="rId17"/>
    <p:sldId id="445" r:id="rId18"/>
    <p:sldId id="446" r:id="rId19"/>
    <p:sldId id="430" r:id="rId20"/>
    <p:sldId id="408" r:id="rId21"/>
    <p:sldId id="418" r:id="rId22"/>
    <p:sldId id="417" r:id="rId23"/>
    <p:sldId id="415" r:id="rId24"/>
    <p:sldId id="420" r:id="rId25"/>
    <p:sldId id="419" r:id="rId26"/>
    <p:sldId id="301" r:id="rId27"/>
    <p:sldId id="427" r:id="rId28"/>
    <p:sldId id="382" r:id="rId29"/>
    <p:sldId id="422" r:id="rId30"/>
    <p:sldId id="288" r:id="rId31"/>
    <p:sldId id="414" r:id="rId32"/>
    <p:sldId id="395" r:id="rId33"/>
    <p:sldId id="428" r:id="rId34"/>
    <p:sldId id="396" r:id="rId35"/>
    <p:sldId id="425" r:id="rId36"/>
    <p:sldId id="424" r:id="rId37"/>
    <p:sldId id="354" r:id="rId38"/>
    <p:sldId id="343" r:id="rId39"/>
    <p:sldId id="308" r:id="rId40"/>
    <p:sldId id="378" r:id="rId41"/>
    <p:sldId id="426" r:id="rId42"/>
    <p:sldId id="346" r:id="rId43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271" autoAdjust="0"/>
  </p:normalViewPr>
  <p:slideViewPr>
    <p:cSldViewPr>
      <p:cViewPr varScale="1">
        <p:scale>
          <a:sx n="88" d="100"/>
          <a:sy n="88" d="100"/>
        </p:scale>
        <p:origin x="-1310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18D80DB-6A9F-421B-8CBF-34D10A952D16}" type="datetimeFigureOut">
              <a:rPr lang="pl-PL" altLang="pl-PL"/>
              <a:pPr>
                <a:defRPr/>
              </a:pPr>
              <a:t>29.06.2022</a:t>
            </a:fld>
            <a:endParaRPr lang="pl-PL" altLang="pl-PL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noProof="0" smtClean="0"/>
              <a:t>Kliknij, aby edytować style wzorca tekstu</a:t>
            </a:r>
          </a:p>
          <a:p>
            <a:pPr lvl="1"/>
            <a:r>
              <a:rPr lang="pl-PL" altLang="pl-PL" noProof="0" smtClean="0"/>
              <a:t>Drugi poziom</a:t>
            </a:r>
          </a:p>
          <a:p>
            <a:pPr lvl="2"/>
            <a:r>
              <a:rPr lang="pl-PL" altLang="pl-PL" noProof="0" smtClean="0"/>
              <a:t>Trzeci poziom</a:t>
            </a:r>
          </a:p>
          <a:p>
            <a:pPr lvl="3"/>
            <a:r>
              <a:rPr lang="pl-PL" altLang="pl-PL" noProof="0" smtClean="0"/>
              <a:t>Czwarty poziom</a:t>
            </a:r>
          </a:p>
          <a:p>
            <a:pPr lvl="4"/>
            <a:r>
              <a:rPr lang="pl-PL" altLang="pl-PL" noProof="0" smtClean="0"/>
              <a:t>Piąty poziom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C57BA9EF-F367-451B-8584-799893EF871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0039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pl-PL">
                <a:latin typeface="Times New Roman" pitchFamily="18" charset="0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0 w 21600"/>
                <a:gd name="T1" fmla="*/ 0 h 21231"/>
                <a:gd name="T2" fmla="*/ 0 w 21600"/>
                <a:gd name="T3" fmla="*/ 0 h 21231"/>
                <a:gd name="T4" fmla="*/ 0 w 21600"/>
                <a:gd name="T5" fmla="*/ 0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1141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Realizacja zadań gminy w 2017 roku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0C6A5-1C58-4B8E-AB1B-36F24C2AF46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0363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Realizacja zadań gminy w 2017 roku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44CED-676A-41FF-913B-736DC58DDD8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9359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Realizacja zadań gminy w 2017 roku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8C5BD-9B93-4ED7-903D-E1994524B05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7821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Realizacja zadań gminy w 2017 roku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F4426-D1BD-4555-9447-7499E6A398D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690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Realizacja zadań gminy w 2017 roku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26121-33C5-4B59-9F10-85EDB16F353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6081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Realizacja zadań gminy w 2017 roku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68B7C-620F-4A04-8B77-D2F664644BA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8129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Realizacja zadań gminy w 2017 roku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80D2D-8C00-4D5C-AD51-D72FBDC872D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293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Realizacja zadań gminy w 2017 roku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2AFCF-19E6-4306-800B-98A3B588E5D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6366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Realizacja zadań gminy w 2017 roku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6C85E-E989-49FA-B3F0-9C640181104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618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Realizacja zadań gminy w 2017 roku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87ED7-B3EE-488D-884B-189973FF71B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11495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Realizacja zadań gminy w 2017 roku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04DDD-65E0-4961-B3D3-BAFB21CF0DB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5972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Realizacja zadań gminy w 2017 roku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F9241-16B4-4B11-8D24-23AFBDA0E71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2601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26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90115" name="Freeform 1027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pl-PL">
                <a:latin typeface="Times New Roman" pitchFamily="18" charset="0"/>
              </a:endParaRPr>
            </a:p>
          </p:txBody>
        </p:sp>
        <p:sp>
          <p:nvSpPr>
            <p:cNvPr id="1033" name="Arc 1028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0117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90118" name="Rectangle 10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0119" name="Rectangle 10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pl-PL"/>
              <a:t>Realizacja zadań gminy w 2017 roku</a:t>
            </a:r>
          </a:p>
        </p:txBody>
      </p:sp>
      <p:sp>
        <p:nvSpPr>
          <p:cNvPr id="90120" name="Rectangle 103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itchFamily="18" charset="0"/>
              </a:defRPr>
            </a:lvl1pPr>
          </a:lstStyle>
          <a:p>
            <a:fld id="{A870F228-30FB-4129-939F-5C3648DFC22B}" type="slidenum">
              <a:rPr lang="pl-PL" altLang="pl-PL"/>
              <a:pPr/>
              <a:t>‹#›</a:t>
            </a:fld>
            <a:endParaRPr lang="pl-PL" altLang="pl-PL"/>
          </a:p>
        </p:txBody>
      </p:sp>
      <p:sp>
        <p:nvSpPr>
          <p:cNvPr id="1031" name="Rectangle 10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54" r:id="rId1"/>
    <p:sldLayoutId id="2147485955" r:id="rId2"/>
    <p:sldLayoutId id="2147485956" r:id="rId3"/>
    <p:sldLayoutId id="2147485957" r:id="rId4"/>
    <p:sldLayoutId id="2147485958" r:id="rId5"/>
    <p:sldLayoutId id="2147485959" r:id="rId6"/>
    <p:sldLayoutId id="2147485960" r:id="rId7"/>
    <p:sldLayoutId id="2147485961" r:id="rId8"/>
    <p:sldLayoutId id="2147485962" r:id="rId9"/>
    <p:sldLayoutId id="2147485963" r:id="rId10"/>
    <p:sldLayoutId id="2147485964" r:id="rId11"/>
    <p:sldLayoutId id="214748596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Microsoft_Excel_Chart1.xls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84213" y="2711450"/>
            <a:ext cx="76327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altLang="pl-PL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RAPORT O STANIE GMINY BRUSY</a:t>
            </a:r>
          </a:p>
          <a:p>
            <a:pPr algn="ctr" eaLnBrk="1" hangingPunct="1">
              <a:defRPr/>
            </a:pPr>
            <a:r>
              <a:rPr lang="pl-PL" altLang="pl-PL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ZA ROK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557338"/>
            <a:ext cx="373221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549275"/>
            <a:ext cx="719931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Kultura - fotogaleria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96900" y="3770313"/>
            <a:ext cx="3478213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sz="1200" dirty="0">
                <a:latin typeface="+mj-lt"/>
              </a:rPr>
              <a:t>Ocena prac w konkursie „Jesień na Kaszubach”</a:t>
            </a:r>
            <a:r>
              <a:rPr lang="pl-PL" altLang="pl-PL" sz="1200" dirty="0" smtClean="0">
                <a:latin typeface="+mj-lt"/>
              </a:rPr>
              <a:t> </a:t>
            </a:r>
          </a:p>
        </p:txBody>
      </p:sp>
      <p:pic>
        <p:nvPicPr>
          <p:cNvPr id="24581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"/>
          <a:stretch>
            <a:fillRect/>
          </a:stretch>
        </p:blipFill>
        <p:spPr bwMode="auto">
          <a:xfrm>
            <a:off x="4679950" y="1557338"/>
            <a:ext cx="367188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924425" y="3779838"/>
            <a:ext cx="3182938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sz="1200" dirty="0" smtClean="0">
                <a:latin typeface="+mj-lt"/>
              </a:rPr>
              <a:t>Grupa „Młodzi </a:t>
            </a:r>
            <a:r>
              <a:rPr lang="pl-PL" sz="1200" dirty="0" err="1" smtClean="0">
                <a:latin typeface="+mj-lt"/>
              </a:rPr>
              <a:t>Kr</a:t>
            </a:r>
            <a:r>
              <a:rPr lang="pl-PL" sz="1200" dirty="0" err="1">
                <a:latin typeface="+mj-lt"/>
              </a:rPr>
              <a:t>ë</a:t>
            </a:r>
            <a:r>
              <a:rPr lang="pl-PL" sz="1200" dirty="0" err="1" smtClean="0">
                <a:latin typeface="+mj-lt"/>
              </a:rPr>
              <a:t>bane</a:t>
            </a:r>
            <a:r>
              <a:rPr lang="pl-PL" sz="1200" dirty="0" smtClean="0">
                <a:latin typeface="+mj-lt"/>
              </a:rPr>
              <a:t>” podczas MFF DKK</a:t>
            </a:r>
            <a:r>
              <a:rPr lang="pl-PL" altLang="pl-PL" sz="1200" dirty="0" smtClean="0">
                <a:latin typeface="+mj-lt"/>
              </a:rPr>
              <a:t> </a:t>
            </a:r>
          </a:p>
        </p:txBody>
      </p:sp>
      <p:pic>
        <p:nvPicPr>
          <p:cNvPr id="24583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"/>
          <a:stretch>
            <a:fillRect/>
          </a:stretch>
        </p:blipFill>
        <p:spPr bwMode="auto">
          <a:xfrm>
            <a:off x="541338" y="4203700"/>
            <a:ext cx="37084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358900" y="6303963"/>
            <a:ext cx="2049463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+mj-lt"/>
              </a:rPr>
              <a:t>Pieczenie chleba w Widnie </a:t>
            </a:r>
          </a:p>
        </p:txBody>
      </p:sp>
      <p:pic>
        <p:nvPicPr>
          <p:cNvPr id="24585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4221163"/>
            <a:ext cx="3668713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918075" y="6303963"/>
            <a:ext cx="3197225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+mj-lt"/>
              </a:rPr>
              <a:t>Starostowie Zaborskich Dożynek Gminnych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549275"/>
            <a:ext cx="719931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Sport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23850" y="1412875"/>
            <a:ext cx="7272338" cy="1416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Wykaz obiektów sportowych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zlokalizowanych na terenie miasta i gminy Brusy: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budynki socjalno-sportowe – 4 szt.,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boiska sportowe – 17 szt.,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siłownie zewnętrzne – 11 szt.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zabaw – 27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szt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punkty przystankowe dla kajakarzy – 8 lokalizacji.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50825" y="2852738"/>
            <a:ext cx="8315325" cy="1631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Największe wydarzenia sportowe w 2021 roku: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/>
              <a:t>Igrzyska Plażowe w Czernicy,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„Orlen – Z podwórka na bieżnię” – impreza lekkoatletyczna,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Turniej Gry w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Petanque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Konkurs „Kreatywnie mobilni” – konkurs dla szkół polegający na tworzeniu pojazdów napędzanych </a:t>
            </a:r>
            <a:b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siłą ludzkich mięśni,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/>
              <a:t>Turnieje tenisa ziemnego dla dzieci i dorosłych.</a:t>
            </a:r>
            <a:endParaRPr 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250825" y="4724400"/>
            <a:ext cx="8497888" cy="14160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pl-PL" altLang="pl-PL" sz="1600" u="sng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Lokalny Animator Sportu:</a:t>
            </a:r>
          </a:p>
          <a:p>
            <a:pPr>
              <a:defRPr/>
            </a:pPr>
            <a:r>
              <a:rPr lang="pl-PL" altLang="pl-PL" sz="1400" smtClean="0"/>
              <a:t>W 2021 roku, po raz dwunasty, Gmina Brusy uczestniczyła w programie Lokalny Animator Sportu, realizowanym przez Instytut Sportu - Państwowy Instytut Badawczy. Wsparcie obejmowało pokrycie ze środków Ministerstwa Sportu i Turystyki części wynagrodzenia trenera środowiskowego. W ramach projektu, w okresie od marca do listopada na terenie boiska „Orlik” w Brusach organizowane były bezpłatne zajęcia sportowe dla różnych grup wiekowych oraz osób indywidualnych.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549275"/>
            <a:ext cx="719931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Sport - fotogaleria</a:t>
            </a:r>
          </a:p>
        </p:txBody>
      </p:sp>
      <p:pic>
        <p:nvPicPr>
          <p:cNvPr id="26627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221163"/>
            <a:ext cx="3703637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511800" y="6429375"/>
            <a:ext cx="2776538" cy="27781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+mj-lt"/>
              </a:rPr>
              <a:t>Najlepsi siatkarze </a:t>
            </a:r>
            <a:r>
              <a:rPr lang="pl-PL" altLang="pl-PL" sz="1200" dirty="0" err="1" smtClean="0">
                <a:latin typeface="+mj-lt"/>
              </a:rPr>
              <a:t>Igrzyskh</a:t>
            </a:r>
            <a:r>
              <a:rPr lang="pl-PL" altLang="pl-PL" sz="1200" dirty="0" smtClean="0">
                <a:latin typeface="+mj-lt"/>
              </a:rPr>
              <a:t> Plażowych</a:t>
            </a:r>
          </a:p>
        </p:txBody>
      </p:sp>
      <p:pic>
        <p:nvPicPr>
          <p:cNvPr id="26629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21163"/>
            <a:ext cx="3863975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6675" y="6427788"/>
            <a:ext cx="4721225" cy="27781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+mj-lt"/>
              </a:rPr>
              <a:t>Bieg przez płotki podczas imprezy „Orlen – z podwórka na bieżnię”</a:t>
            </a:r>
          </a:p>
        </p:txBody>
      </p:sp>
      <p:pic>
        <p:nvPicPr>
          <p:cNvPr id="26631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544638"/>
            <a:ext cx="37465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627563" y="3840163"/>
            <a:ext cx="4349750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+mj-lt"/>
              </a:rPr>
              <a:t>Najlepszy pojazd w konkursie Kreatywnie mobilni (SP Leśno)</a:t>
            </a:r>
          </a:p>
        </p:txBody>
      </p:sp>
      <p:pic>
        <p:nvPicPr>
          <p:cNvPr id="26633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6406" r="12988" b="7716"/>
          <a:stretch>
            <a:fillRect/>
          </a:stretch>
        </p:blipFill>
        <p:spPr bwMode="auto">
          <a:xfrm>
            <a:off x="611188" y="1543050"/>
            <a:ext cx="3716337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095375" y="3821113"/>
            <a:ext cx="2886075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+mj-lt"/>
              </a:rPr>
              <a:t>Najlepsi młodzi tenisiści w gminie Brusy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549275"/>
            <a:ext cx="719931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Współpraca z organizacjami pozarządowymi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68313" y="2060575"/>
            <a:ext cx="7385050" cy="1231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Liczba organizacji pozarządowych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działających na terenie miasta i gminy Brusy</a:t>
            </a:r>
            <a:b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(stan na koniec 2021 roku):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stowarzyszenia kulturalne i sportowe, kluby sportowe i fundacje – 34 organizacje,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ochotnicze straże pożarne – 14 jednostek,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koła gospodyń wiejskich – 11 kół.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468313" y="3586163"/>
            <a:ext cx="8186737" cy="2276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Wsparcie finansowe organizacji pozarządowych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zakresie wspierania i upowszechniania kultury fizycznej – dofinansowano 13 zadań na kwotę 174.079 zł,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/>
              <a:t>w zakresie kultury, sztuki, ochrony dóbr kultury i dziedzictwa narodowego – dofinansowano 5 zadań na kwotę 23.400 zł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/>
              <a:t>Dofinansowano w wysokości 11.675 zł wkład własny do projektu pn. „Być jak Shakespeare” finansowanego ze źródeł zewnętrznych,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/>
              <a:t>dofinansowano 3 oferty złożone w trybie pozakonkursowym na łączną kwotę 9.800 zł.</a:t>
            </a:r>
          </a:p>
          <a:p>
            <a:pPr marL="285750" indent="-285750">
              <a:buFontTx/>
              <a:buChar char="-"/>
              <a:defRPr/>
            </a:pPr>
            <a:endParaRPr lang="pl-PL" sz="1400" dirty="0"/>
          </a:p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Łącznie na wsparcie organizacji pozarządowych w 2021 roku wydatkowano kwotę </a:t>
            </a:r>
            <a:r>
              <a:rPr lang="pl-PL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218.954 zł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549275"/>
            <a:ext cx="719931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Oświata – szkoły podstawowe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468313" y="1484313"/>
            <a:ext cx="818673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Gmina Brusy jest organem prowadzącym dla 10 szkół podstawowych:</a:t>
            </a:r>
            <a:endParaRPr 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68313" y="1916113"/>
          <a:ext cx="7632700" cy="4649787"/>
        </p:xfrm>
        <a:graphic>
          <a:graphicData uri="http://schemas.openxmlformats.org/drawingml/2006/table">
            <a:tbl>
              <a:tblPr/>
              <a:tblGrid>
                <a:gridCol w="4536416"/>
                <a:gridCol w="1080099"/>
                <a:gridCol w="1008093"/>
                <a:gridCol w="1008092"/>
              </a:tblGrid>
              <a:tr h="3199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Liczba uczniów w poszczególnych szkołach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Różnica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2886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SP Nr 1 w Brusach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519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488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- 31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SP Nr 2 w Brusach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349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405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</a:t>
                      </a:r>
                      <a:r>
                        <a:rPr lang="pl-PL" sz="1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56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SP Leśno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184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+ 8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666">
                <a:tc>
                  <a:txBody>
                    <a:bodyPr/>
                    <a:lstStyle/>
                    <a:p>
                      <a:pPr lvl="0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Filia Przymuszewo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- 6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SP Czyczkowy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148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164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+ 16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SP Lubnia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164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159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- 5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SP Kosobudy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156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- 5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SP Wielkie Chełmy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115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Filia Rolbik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10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</a:t>
                      </a:r>
                      <a:r>
                        <a:rPr lang="pl-PL" sz="1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3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SP Zalesie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83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- 4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SP Czapiewice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38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- 1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SP Męcikał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37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- 6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Razem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fontAlgn="b"/>
                      <a:r>
                        <a:rPr lang="pl-P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1.823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fontAlgn="b"/>
                      <a:r>
                        <a:rPr lang="pl-P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1.848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+ 25</a:t>
                      </a:r>
                      <a:endParaRPr lang="pl-PL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549275"/>
            <a:ext cx="719931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Oświata - ciąg dalszy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468313" y="1484313"/>
            <a:ext cx="81867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Edukacja przedszkolna jest prowadzona przez 2 przedszkola 5 punktów przedszkolnych oraz 11 oddziałów przedszkolnych przy szkołach podstawowych:</a:t>
            </a:r>
            <a:endParaRPr 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539750" y="2133600"/>
          <a:ext cx="7632700" cy="1901825"/>
        </p:xfrm>
        <a:graphic>
          <a:graphicData uri="http://schemas.openxmlformats.org/drawingml/2006/table">
            <a:tbl>
              <a:tblPr/>
              <a:tblGrid>
                <a:gridCol w="4536416"/>
                <a:gridCol w="1080099"/>
                <a:gridCol w="1008093"/>
                <a:gridCol w="1008092"/>
              </a:tblGrid>
              <a:tr h="3197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Liczba dzieci w poszczególnych placówkach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2020/2021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2021/2022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Różnica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2885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Przedszkole Nr 1 w Brusach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197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+ 8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2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Przedszkole Sióstr Zmartwychwstanek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96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- 3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Punkty przedszkolne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117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118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+ 1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518">
                <a:tc>
                  <a:txBody>
                    <a:bodyPr/>
                    <a:lstStyle/>
                    <a:p>
                      <a:pPr lvl="0"/>
                      <a:r>
                        <a:rPr kumimoji="0" lang="pl-PL" altLang="pl-PL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Oddziały przedszkolne przy szkołach podstawowych</a:t>
                      </a:r>
                      <a:endParaRPr lang="pl-PL" sz="1200" b="0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285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+ 15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518">
                <a:tc>
                  <a:txBody>
                    <a:bodyPr/>
                    <a:lstStyle/>
                    <a:p>
                      <a:pPr lvl="0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Razem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675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696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+ 21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737" name="Prostokąt 1"/>
          <p:cNvSpPr>
            <a:spLocks noChangeArrowheads="1"/>
          </p:cNvSpPr>
          <p:nvPr/>
        </p:nvSpPr>
        <p:spPr bwMode="auto">
          <a:xfrm>
            <a:off x="468313" y="4127500"/>
            <a:ext cx="804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>
                <a:latin typeface="Arial" pitchFamily="34" charset="0"/>
                <a:cs typeface="Calibri" pitchFamily="34" charset="0"/>
              </a:rPr>
              <a:t>Ponadto we wrześniu 2021 r. 78 dzieci było objętych opieką w Samorządowym Żłobku w Brusach.</a:t>
            </a:r>
            <a:endParaRPr lang="pl-PL" altLang="pl-PL" sz="1400">
              <a:latin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71488" y="4529138"/>
            <a:ext cx="7845425" cy="133032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just">
              <a:lnSpc>
                <a:spcPct val="115000"/>
              </a:lnSpc>
              <a:defRPr/>
            </a:pPr>
            <a:r>
              <a:rPr lang="pl-PL" altLang="pl-PL" sz="14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Calibri" panose="020F0502020204030204" pitchFamily="34" charset="0"/>
              </a:rPr>
              <a:t>Finansowanie oświaty:</a:t>
            </a:r>
          </a:p>
          <a:p>
            <a:pPr algn="just">
              <a:lnSpc>
                <a:spcPct val="115000"/>
              </a:lnSpc>
              <a:defRPr/>
            </a:pPr>
            <a:r>
              <a:rPr lang="pl-PL" altLang="pl-PL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Calibri" panose="020F0502020204030204" pitchFamily="34" charset="0"/>
              </a:rPr>
              <a:t>- w 2021 roku bieżące wydatki oświatowe wyniosły </a:t>
            </a:r>
            <a:r>
              <a:rPr lang="pl-PL" altLang="pl-PL" sz="14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Calibri" panose="020F0502020204030204" pitchFamily="34" charset="0"/>
              </a:rPr>
              <a:t>28.824.870 zł </a:t>
            </a:r>
            <a:r>
              <a:rPr lang="pl-PL" altLang="pl-PL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Calibri" panose="020F0502020204030204" pitchFamily="34" charset="0"/>
              </a:rPr>
              <a:t>i były wyższe o 1.930.933 zł w stosunku do wydatków w 2020 roku (wzrost o 7%)</a:t>
            </a:r>
          </a:p>
          <a:p>
            <a:pPr algn="just">
              <a:lnSpc>
                <a:spcPct val="115000"/>
              </a:lnSpc>
              <a:defRPr/>
            </a:pPr>
            <a:r>
              <a:rPr lang="pl-PL" altLang="pl-PL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Calibri" panose="020F0502020204030204" pitchFamily="34" charset="0"/>
              </a:rPr>
              <a:t>- dochody pochodzące z subwencji oświatowej, dotacji oraz innych wpłat w 2021 wyniosły 21.054.390 zł - wzrost w stosunku do 2020 roku o 1.196.674 zł (6%).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700" y="692150"/>
            <a:ext cx="78994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0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Realizacja Gminnego Programu Profilaktyki i Rozwiązywania Problemów Alkoholowych oraz Przeciwdziałania Narkomanii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395288" y="1557338"/>
            <a:ext cx="8569325" cy="5046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 względu na stan epidemii ograniczono działania profilaktyczne w następujący sposób: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zrezygnowano z realizacji szeregu programów profilaktycznych realizowanych w szkołach,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ograniczono realizację kampanii społecznych,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zrezygnowano z organizacji wypoczynku letniego dla dzieci oraz gminnych obchodów Dnia dziecka,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zrezygnowano z kontroli punktów sprzedaży napojów alkoholowych.</a:t>
            </a:r>
          </a:p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>
              <a:defRPr/>
            </a:pPr>
            <a:r>
              <a:rPr lang="pl-PL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Działania profilaktyczne, które były realizowane pomimo pandemii: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dyżury specjalistów w Punkcie konsultacyjnym (pomoc terapeutyczna, psychologiczna oraz prawna),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grupa wsparcia dla osób uzależnionych prowadzona przez terapeutów w okresie maj-wrzesień (jako przygotowanie  w/w osób do stworzenia na terenie gminy Wspólnoty Anonimowych Alkoholików),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konkursy profilaktyczne o zasięgu gminnym</a:t>
            </a:r>
            <a:r>
              <a:rPr lang="pl-PL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Gminny Konkurs Piosenki oraz  Gminny Konkurs Plastyczny),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zakup sprzętu sportowego w kwocie </a:t>
            </a:r>
            <a:r>
              <a:rPr lang="pl-PL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36.620 zł 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 ramach pozalekcyjnych zajęć sportowych) oraz realizacja imprez profilaktycznych z okazji Dnia Dziecka, na realizację których przeznaczono </a:t>
            </a:r>
            <a:r>
              <a:rPr lang="pl-PL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22.008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szkolenie 18 nauczycieli jako przyszłych realizatorów  rekomendowanego programu profilaktyki uniwersalnej UNPLUGGED  (</a:t>
            </a:r>
            <a:r>
              <a:rPr lang="pl-PL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5.600 zł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rozpoczęcie we wrześniu 2021r. działalności świetlicy opiekuńczo – specjalistycznej, która realizuje zadania o charakterze  socjoterapeutycznym i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atywizująco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-profilaktycznym. Zajęcia organizowane są dla grupy dzieci od 7-15 r. ż. W 2021 r. z zajęć w placówce skorzystało 15 uczestników. Poza wynagrodzeniem kadry – </a:t>
            </a:r>
            <a:r>
              <a:rPr lang="pl-PL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13.765 zł 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(wychowawca,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socjoterapeuta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dofinansowano również  organizację „Mikołajek” dla wychowanków placówki – </a:t>
            </a:r>
            <a:r>
              <a:rPr lang="pl-PL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347 zł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</a:p>
          <a:p>
            <a:pPr>
              <a:defRPr/>
            </a:pPr>
            <a:endParaRPr 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sumie w 2021 roku na realizację Programu wydatkowano kwotę </a:t>
            </a:r>
            <a:r>
              <a:rPr lang="pl-PL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207.531 zł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388" y="549275"/>
            <a:ext cx="78994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Bezpieczeństwo – Ochotnicze Straże Pożarne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611188" y="1739900"/>
          <a:ext cx="8208962" cy="3074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570"/>
                <a:gridCol w="2501769"/>
                <a:gridCol w="864100"/>
                <a:gridCol w="2160253"/>
                <a:gridCol w="1152135"/>
                <a:gridCol w="1152134"/>
              </a:tblGrid>
              <a:tr h="3658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Lp.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Jednostka OSP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Pożary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Miejscowe zagrożenia (wypadki, kolizje,</a:t>
                      </a:r>
                      <a:r>
                        <a:rPr lang="pl-PL" sz="12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zalania, itp.)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Fałszywe alarmy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182931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Brusy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037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760" algn="l"/>
                        </a:tabLs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2.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 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Leśno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037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760" algn="l"/>
                        </a:tabLs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3.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 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Męcikał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037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760" algn="l"/>
                        </a:tabLs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4.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 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Lubnia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126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760" algn="l"/>
                        </a:tabLs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5.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 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Czyczkowy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037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760" algn="l"/>
                        </a:tabLs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6.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 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Kosobudy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Małe</a:t>
                      </a:r>
                      <a:r>
                        <a:rPr lang="pl-PL" sz="12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Chełmy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8.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Czapiewice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9.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Czarniż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10.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Zalesie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11.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Czarnowo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Huta, Główczewice, Kinice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93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Razem rok 2021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174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269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18293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Rok</a:t>
                      </a:r>
                      <a:r>
                        <a:rPr lang="pl-PL" sz="12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2020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158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261</a:t>
                      </a:r>
                      <a:endParaRPr lang="pl-PL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539750" y="4803775"/>
            <a:ext cx="6553200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Łącznie strażacy-ratownicy przepracowali w 2021 roku 2844 godziny i 25 minut.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808288" y="1341438"/>
            <a:ext cx="4643437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Wykaz interwencji poszczególnych jednostek OSP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79388" y="5197475"/>
            <a:ext cx="878522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Sprzęt i wyposażenie:</a:t>
            </a:r>
          </a:p>
          <a:p>
            <a:pPr>
              <a:defRPr/>
            </a:pPr>
            <a:r>
              <a:rPr lang="pl-PL" sz="1400" dirty="0"/>
              <a:t>Do jednostek OSP zakupiono sprzęt (węże, rękawice, ubrania specjalne, buty specjalne, pasy ratownicze do ratownictwa wodnego, sprzęt łączności, butle do aparatów powietrznych, aparaty powietrzne, sprężarki, hełmy, pasy strażackie na łączną kwotę </a:t>
            </a:r>
            <a:r>
              <a:rPr lang="pl-PL" sz="1400" dirty="0">
                <a:solidFill>
                  <a:srgbClr val="009900"/>
                </a:solidFill>
              </a:rPr>
              <a:t>162.093 zł</a:t>
            </a:r>
            <a:r>
              <a:rPr lang="pl-PL" sz="1400" dirty="0"/>
              <a:t>, z czego:</a:t>
            </a:r>
          </a:p>
          <a:p>
            <a:pPr>
              <a:defRPr/>
            </a:pPr>
            <a:r>
              <a:rPr lang="pl-PL" sz="1400" dirty="0"/>
              <a:t>- </a:t>
            </a:r>
            <a:r>
              <a:rPr lang="pl-PL" sz="1400" dirty="0">
                <a:solidFill>
                  <a:srgbClr val="009900"/>
                </a:solidFill>
              </a:rPr>
              <a:t>141.776 zł </a:t>
            </a:r>
            <a:r>
              <a:rPr lang="pl-PL" sz="1400" dirty="0"/>
              <a:t>(dotacje: FSUSR, </a:t>
            </a:r>
            <a:r>
              <a:rPr lang="pl-PL" sz="1400" dirty="0" err="1"/>
              <a:t>WFOŚiGW</a:t>
            </a:r>
            <a:r>
              <a:rPr lang="pl-PL" sz="1400" dirty="0"/>
              <a:t>, KSRG, MSWiA, Urząd Marszałkowski, MSWiA COVID 5000+),</a:t>
            </a:r>
          </a:p>
          <a:p>
            <a:pPr>
              <a:defRPr/>
            </a:pPr>
            <a:r>
              <a:rPr lang="pl-PL" sz="1400" dirty="0"/>
              <a:t>- </a:t>
            </a:r>
            <a:r>
              <a:rPr lang="pl-PL" sz="1400" dirty="0">
                <a:solidFill>
                  <a:srgbClr val="009900"/>
                </a:solidFill>
              </a:rPr>
              <a:t>20.317 zł </a:t>
            </a:r>
            <a:r>
              <a:rPr lang="pl-PL" sz="1400" dirty="0"/>
              <a:t>(środki gminy Brusy).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388" y="549275"/>
            <a:ext cx="78994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Działania skierowane na walkę z </a:t>
            </a:r>
            <a:r>
              <a:rPr lang="pl-PL" altLang="pl-PL" sz="2400" b="1" kern="0" dirty="0" err="1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koronawirusem</a:t>
            </a:r>
            <a:endParaRPr lang="pl-PL" altLang="pl-PL" sz="2400" b="1" kern="0" dirty="0" smtClean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23850" y="1484313"/>
            <a:ext cx="8569325" cy="2462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Gmina Brusy zrealizowała szereg działań profilaktycznych (skierowanych przeciw COVID-19: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zakupiono środki i urządzenia do dezynfekcji rąk, powierzchni i pomieszczeń, środki ochrony osobistej (maseczki, przegrody z pleksi, płyny i automaty do dezynfekcji rąk). Zakupiono także termometry do urzędu oraz jednostek podległych. Łączna kwota to </a:t>
            </a:r>
            <a:r>
              <a:rPr lang="pl-PL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8.000 zł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Rządowej Agencji Rezerw Materiałowych pozyskano 57.000 maseczek, 186 pojemników 5l z płynem do dezynfekcji rąk i powierzchni, 191 opakowań po 100 szt. rękawic lateksowych oraz 1300 sztuk fartuchów, 2000 maseczek FFP2, natomiast Przychodnia Rodzinna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Thielemann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wspólnicy sp. j. otrzymała z Ministerstwa Zdrowia 800 testów antygenowych,</a:t>
            </a:r>
            <a:b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celu wykrycia zakażenia wirusem SARS-CoV-2,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/>
              <a:t>organizowano transport do punktu szczepień,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promowano szczepienia przeciwko wirusowi SARS-Cov-2 (zgodnie z poniższą tabelą).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684213" y="4005263"/>
          <a:ext cx="7848600" cy="2487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33"/>
                <a:gridCol w="3816292"/>
                <a:gridCol w="2304176"/>
                <a:gridCol w="1296098"/>
              </a:tblGrid>
              <a:tr h="3658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Lp.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Rodzaj działania promocyjnego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Osiągnięte </a:t>
                      </a: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rezultaty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(liczba osób</a:t>
                      </a:r>
                      <a:r>
                        <a:rPr lang="pl-PL" sz="1200" b="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zaszczepionych)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Skala 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działań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548738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Szczepienia 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 świetlicach wiejskich oraz Urzędzie Miejskim w Brusach z udziałem Mobilnych Jednostek Szczepień 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241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akcje</a:t>
                      </a:r>
                      <a:endParaRPr lang="pl-PL" sz="12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035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760" algn="l"/>
                        </a:tabLs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Ulotki </a:t>
                      </a: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informacyjne 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promujące szczepienia 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Nie dotyczy</a:t>
                      </a:r>
                      <a:endParaRPr lang="pl-PL" sz="12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5.000 ulotek</a:t>
                      </a:r>
                      <a:endParaRPr lang="pl-PL" sz="12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035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760" algn="l"/>
                        </a:tabLs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Tablica informacyjna promująca szczepienia </a:t>
                      </a:r>
                      <a:endParaRPr lang="pl-PL" sz="12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Nie dotyczy</a:t>
                      </a:r>
                      <a:endParaRPr lang="pl-PL" sz="12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sztuka</a:t>
                      </a:r>
                      <a:endParaRPr lang="pl-PL" sz="12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035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760" algn="l"/>
                        </a:tabLs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Impreza plenerowa z punktem szczepień </a:t>
                      </a:r>
                      <a:endParaRPr lang="pl-PL" sz="12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62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festyny</a:t>
                      </a:r>
                      <a:endParaRPr lang="pl-PL" sz="12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82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760" algn="l"/>
                        </a:tabLs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Akcja „Droga do zdrowia z PZU </a:t>
                      </a: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 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Brusach” z punktem szczepień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122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akcje</a:t>
                      </a:r>
                      <a:endParaRPr lang="pl-PL" sz="12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035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760" algn="l"/>
                        </a:tabLs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Koncert parafialny z punktem szczepień </a:t>
                      </a:r>
                      <a:endParaRPr lang="pl-PL" sz="12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koncert</a:t>
                      </a:r>
                      <a:endParaRPr lang="pl-PL" sz="12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8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7.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Stacjonowanie </a:t>
                      </a:r>
                      <a:r>
                        <a:rPr lang="pl-PL" sz="1200" b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szczepibusa</a:t>
                      </a:r>
                      <a:r>
                        <a:rPr lang="pl-PL" sz="1200" b="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 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poszczególnych miejscowościach gminy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 miejscowości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5219700" y="6502400"/>
            <a:ext cx="15875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Razem: 510 osób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84213" y="2495550"/>
            <a:ext cx="76327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altLang="pl-PL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SPRAWOZDANIE Z WYKONANIA</a:t>
            </a:r>
          </a:p>
          <a:p>
            <a:pPr algn="ctr" eaLnBrk="1" hangingPunct="1">
              <a:defRPr/>
            </a:pPr>
            <a:r>
              <a:rPr lang="pl-PL" altLang="pl-PL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ZADAŃ W 2021 ROKU</a:t>
            </a:r>
          </a:p>
        </p:txBody>
      </p:sp>
      <p:sp>
        <p:nvSpPr>
          <p:cNvPr id="33795" name="Text Box 11"/>
          <p:cNvSpPr txBox="1">
            <a:spLocks noChangeArrowheads="1"/>
          </p:cNvSpPr>
          <p:nvPr/>
        </p:nvSpPr>
        <p:spPr bwMode="auto">
          <a:xfrm>
            <a:off x="1258888" y="5157788"/>
            <a:ext cx="68611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/>
              <a:t>Dane finansowe dotyczące poszczególnych inwestycji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/>
              <a:t> według stanu na koniec 2021 roku.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87450" y="549275"/>
            <a:ext cx="59039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Ogólna charakterystyka gminy</a:t>
            </a:r>
          </a:p>
        </p:txBody>
      </p:sp>
      <p:sp>
        <p:nvSpPr>
          <p:cNvPr id="16387" name="pole tekstowe 1"/>
          <p:cNvSpPr txBox="1">
            <a:spLocks noChangeArrowheads="1"/>
          </p:cNvSpPr>
          <p:nvPr/>
        </p:nvSpPr>
        <p:spPr bwMode="auto">
          <a:xfrm>
            <a:off x="4787900" y="2636838"/>
            <a:ext cx="4024313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spcAft>
                <a:spcPts val="600"/>
              </a:spcAft>
              <a:buFontTx/>
              <a:buChar char="-"/>
              <a:defRPr/>
            </a:pPr>
            <a:r>
              <a:rPr lang="pl-PL" alt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lokalizacja: południowa część województwa pomorskiego, powiat chojnicki,</a:t>
            </a:r>
          </a:p>
          <a:p>
            <a:pPr>
              <a:spcAft>
                <a:spcPts val="600"/>
              </a:spcAft>
              <a:buFontTx/>
              <a:buChar char="-"/>
              <a:defRPr/>
            </a:pPr>
            <a:r>
              <a:rPr lang="pl-PL" alt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powierzchnia: 40.057 ha, </a:t>
            </a:r>
            <a:br>
              <a:rPr lang="pl-PL" alt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 miasto: 515ha,</a:t>
            </a:r>
          </a:p>
          <a:p>
            <a:pPr>
              <a:spcAft>
                <a:spcPts val="600"/>
              </a:spcAft>
              <a:buFontTx/>
              <a:buChar char="-"/>
              <a:defRPr/>
            </a:pPr>
            <a:r>
              <a:rPr lang="pl-PL" alt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liczba ludności: 14.562 osób, </a:t>
            </a:r>
            <a:br>
              <a:rPr lang="pl-PL" alt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 miasto: 5.036 osób,</a:t>
            </a:r>
          </a:p>
          <a:p>
            <a:pPr>
              <a:spcAft>
                <a:spcPts val="600"/>
              </a:spcAft>
              <a:buFontTx/>
              <a:buChar char="-"/>
              <a:defRPr/>
            </a:pPr>
            <a:r>
              <a:rPr lang="pl-PL" alt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liczba sołectw: 23 </a:t>
            </a:r>
            <a:br>
              <a:rPr lang="pl-PL" alt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oraz 2 osiedla w mieście,</a:t>
            </a:r>
          </a:p>
        </p:txBody>
      </p:sp>
      <p:pic>
        <p:nvPicPr>
          <p:cNvPr id="16388" name="Obraz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4151312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76375"/>
            <a:ext cx="705643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57188"/>
            <a:ext cx="5903912" cy="9906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2200" b="1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Przebudowa ulic w Brusach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4427538" y="4292600"/>
            <a:ext cx="4608512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adanie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obejmuje przebudowę ulic: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Świętopełka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Bolta, Witosa, Derdowskiego,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Chełmowskiej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Szkolnej, Kościelnej, Pocztowej i 2-go Lutego oraz Plac Jana Pawła II w Brusach o łącznej długości 2,98km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dofinansowane w ramach Rządowego Funduszu Dróg oraz Rządowego Funduszu Polski Ład: Program Inwestycji Strategicznych.</a:t>
            </a:r>
            <a:endParaRPr lang="pl-PL" altLang="pl-P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Obecnie trwa opracowywanie dokumentacji projektowej na cały zakres zadania (Biuro Projektowe SPILUK Projekt Łukasza </a:t>
            </a:r>
            <a:r>
              <a:rPr lang="pl-PL" altLang="pl-PL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Śpicy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z Chojnic). W II półroczu br. wyłoniony zostanie wykonawca robót i inspektor nadzoru inwestorskiego.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przewidziane do realizacji w latach 2022-2025.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2263" y="4137025"/>
            <a:ext cx="4249737" cy="15795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18.771.813 zł,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 tym: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dofinansowanie RFRD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9.385.856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dofinansowanie RFPŁ PIS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8.563.675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środki Gminy Brusy – </a:t>
            </a:r>
            <a:r>
              <a:rPr lang="pl-PL" alt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822.282 zł</a:t>
            </a:r>
            <a:endParaRPr lang="pl-PL" altLang="pl-PL" sz="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nakłady poniesione w 2021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 zł.</a:t>
            </a:r>
            <a:endParaRPr lang="pl-PL" altLang="pl-PL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65175" y="3881438"/>
            <a:ext cx="7758113" cy="2762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31 maja 2022r. – samorządowcy powiatu chojnickiego z promesami na realizację zadań w ramach RFPŁ PIS</a:t>
            </a:r>
          </a:p>
        </p:txBody>
      </p:sp>
      <p:pic>
        <p:nvPicPr>
          <p:cNvPr id="34823" name="Picture 23" descr="https://cdn02.sulimo.pl/media/userfiles/strzegom.cms2.sulimo.pl/Wiadomosci_Gminne/2021/568b7fe2a6d1583617d6a59c3618f1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57863"/>
            <a:ext cx="19510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7" descr="https://www.kontodziecka.pl/wp-content/uploads/2022/01/polski-lad-880x4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761038"/>
            <a:ext cx="17208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57325"/>
            <a:ext cx="33845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57325"/>
            <a:ext cx="3382962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57188"/>
            <a:ext cx="5903912" cy="9906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2200" b="1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Budowa ulic Osiedla Słonecznego w Brusach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4427538" y="4292600"/>
            <a:ext cx="439261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Zadanie obejmuje budowę następujących ulic na Osiedlu Słonecznym w Brusach: Akacjowej (2020), Różanej, części Kwiatowej (2021), </a:t>
            </a: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Jaśminowej, Stokrotki, części 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Słonecznej (2022), Łanowej, </a:t>
            </a:r>
            <a:r>
              <a:rPr lang="pl-PL" altLang="pl-PL" sz="1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Modrakowej</a:t>
            </a: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 Zielonej (2023)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Łączna długość ulic do budowy w ramach zadania: 1.876 m.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Zadanie dofinansowane w ramach Funduszu Dróg Samorządowych.</a:t>
            </a:r>
            <a:endParaRPr lang="pl-PL" altLang="pl-PL" sz="1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Wykonawcą zadania jest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firma Usługi Transportowe, Ziemne i Melioracyjne Henryk Czarnowski z Kalisza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będzie realizowane w latach 2020-2023.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2263" y="4137025"/>
            <a:ext cx="4249737" cy="14525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6.292.495 zł,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 tym: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dofinansowanie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2.391.295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środki Gminy Brusy – </a:t>
            </a:r>
            <a:r>
              <a:rPr lang="pl-PL" alt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3.901.200 zł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endParaRPr lang="pl-PL" altLang="pl-PL" sz="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nakłady poniesione w 2021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1.469.395 zł.</a:t>
            </a:r>
            <a:endParaRPr lang="pl-PL" altLang="pl-PL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65" name="Text Box 12"/>
          <p:cNvSpPr txBox="1">
            <a:spLocks noChangeArrowheads="1"/>
          </p:cNvSpPr>
          <p:nvPr/>
        </p:nvSpPr>
        <p:spPr bwMode="auto">
          <a:xfrm>
            <a:off x="1838325" y="3714750"/>
            <a:ext cx="915988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ul. Różana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994400" y="3714750"/>
            <a:ext cx="1044575" cy="2762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ul. Kwiatowa</a:t>
            </a:r>
          </a:p>
        </p:txBody>
      </p:sp>
      <p:pic>
        <p:nvPicPr>
          <p:cNvPr id="35849" name="Picture 14" descr="Fundusz Dróg Samorządowych - umostrow.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5643563"/>
            <a:ext cx="23114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552575"/>
            <a:ext cx="423862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543050"/>
            <a:ext cx="40989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57188"/>
            <a:ext cx="5903912" cy="9906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2200" b="1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Przebudowa ul. Polnej w Brusach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4427538" y="4359275"/>
            <a:ext cx="4608512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akres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zadania obejmował budowę ulicy o nawierzchni asfaltowej o długości 555m, w tym szerokość jezdni 6,0m, jednostronny ciąg pieszo-rowerowy o szerokości 2,5m na długości 475mb, jednostronna opaska/pobocze z kostki betonowej szerokości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1,8-2,0m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 długości 295mb, oświetlenie drogowe, odwodnienie oraz oznakowanie pionowe i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poziome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dofinansowane w ramach Funduszu Dróg Samorządowych.</a:t>
            </a:r>
            <a:endParaRPr lang="pl-PL" altLang="pl-P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Wykonawcą zadania była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firm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Marbruk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Sp. z o.o. sp. k. z Charzyków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zrealizowane w 2021 roku.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8613" y="4279900"/>
            <a:ext cx="4205287" cy="14525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2.137.866 zł,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 tym: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dofinansowanie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706.742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środki Gminy Brusy – </a:t>
            </a:r>
            <a:r>
              <a:rPr lang="pl-PL" alt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1.431.124 zł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endParaRPr lang="pl-PL" altLang="pl-PL" sz="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nakłady poniesione w 2021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1.715.951 zł.</a:t>
            </a:r>
            <a:endParaRPr lang="pl-PL" altLang="pl-PL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638800" y="4000500"/>
            <a:ext cx="1508125" cy="277813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Otwarcie ul. Polnej</a:t>
            </a:r>
          </a:p>
        </p:txBody>
      </p:sp>
      <p:pic>
        <p:nvPicPr>
          <p:cNvPr id="36872" name="Picture 14" descr="Fundusz Dróg Samorządowych - umostrow.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824538"/>
            <a:ext cx="198596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671638" y="4000500"/>
            <a:ext cx="1404937" cy="277813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Wjazd w ul. Polną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593850"/>
            <a:ext cx="4278312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1592263"/>
            <a:ext cx="4281487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285750" y="620713"/>
            <a:ext cx="7648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Budowa ul. Długiej w Męcikale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930400" y="4065588"/>
            <a:ext cx="814388" cy="27781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Ul. Długa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864225" y="4065588"/>
            <a:ext cx="1506538" cy="27781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Otwarcie ul. Długiej</a:t>
            </a:r>
          </a:p>
        </p:txBody>
      </p:sp>
      <p:pic>
        <p:nvPicPr>
          <p:cNvPr id="37895" name="Picture 14" descr="Fundusz Dróg Samorządowych - umostrow.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824538"/>
            <a:ext cx="198596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28613" y="4279900"/>
            <a:ext cx="4205287" cy="14525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2.087.262 zł,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 tym: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dofinansowanie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896.155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środki Gminy Brusy – </a:t>
            </a:r>
            <a:r>
              <a:rPr lang="pl-PL" alt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1.191.107 zł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endParaRPr lang="pl-PL" altLang="pl-PL" sz="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nakłady poniesione w 2021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1.926.293 zł.</a:t>
            </a:r>
            <a:endParaRPr lang="pl-PL" altLang="pl-PL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4427538" y="4452938"/>
            <a:ext cx="4608512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akres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zadania obejmował budowę ulicy o nawierzchni asfaltowej o długości 1.443m, w tym szerokość jezdni 5,0m, jednostronny chodnik szerokości 2,0m na długości 256m, kanalizacja deszczowa na długości 160m, oświetlenie drogowe na długości 443m, oznakowanie pionowe i poziome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dofinansowane w ramach Funduszu Dróg Samorządowych.</a:t>
            </a:r>
            <a:endParaRPr lang="pl-PL" altLang="pl-P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Wykonawcą zadania była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firm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Marbruk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Sp. z o.o. sp. k. z Charzyków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zrealizowane w 2021 roku.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549400"/>
            <a:ext cx="3281362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1549400"/>
            <a:ext cx="3281362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57188"/>
            <a:ext cx="5903912" cy="9906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2200" b="1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Budowa ulic na Osiedlu Karpaty w Brusach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4572000" y="4243388"/>
            <a:ext cx="4392613" cy="257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alt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obejmuje budowę 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ulic: Dębowej, Klonowej, Świerkowej i Jodłowej w Brusach o łącznej długości 840m</a:t>
            </a:r>
            <a:r>
              <a:rPr lang="pl-PL" alt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 </a:t>
            </a:r>
            <a:r>
              <a:rPr lang="pl-PL" alt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2021 roku została opracowana dokumentacja projektowa na cały zakres zadania</a:t>
            </a:r>
            <a:r>
              <a:rPr lang="pl-PL" alt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uzyskało dofinansowanie w ramach Rządowego Funduszu Rozwoju Dróg oraz Rządowego Funduszu Polski Ład: Program Inwestycji Strategicznych.</a:t>
            </a:r>
            <a:endParaRPr lang="pl-PL" alt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do realizacji w latach w 2022-2023.</a:t>
            </a:r>
            <a:endParaRPr lang="pl-PL" alt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2263" y="3992563"/>
            <a:ext cx="4249737" cy="16684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3.900.600 zł,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 tym: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dofinansowanie RFRD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1.145.517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dofinansowanie RFPŁ: PIS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1.958.735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środki Gminy Brusy – </a:t>
            </a:r>
            <a:r>
              <a:rPr lang="pl-PL" alt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796.348 zł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endParaRPr lang="pl-PL" altLang="pl-PL" sz="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nakłady poniesione w 2021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74.784 zł.</a:t>
            </a:r>
            <a:endParaRPr lang="pl-PL" altLang="pl-PL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65" name="Text Box 12"/>
          <p:cNvSpPr txBox="1">
            <a:spLocks noChangeArrowheads="1"/>
          </p:cNvSpPr>
          <p:nvPr/>
        </p:nvSpPr>
        <p:spPr bwMode="auto">
          <a:xfrm>
            <a:off x="1357313" y="3729038"/>
            <a:ext cx="2171700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ul. Świerkowa – stan obecny 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648325" y="3727450"/>
            <a:ext cx="1951038" cy="27781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ul. Dębowa – stan obecny</a:t>
            </a:r>
          </a:p>
        </p:txBody>
      </p:sp>
      <p:pic>
        <p:nvPicPr>
          <p:cNvPr id="38921" name="Picture 17" descr="https://www.kontodziecka.pl/wp-content/uploads/2022/01/polski-lad-880x4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761038"/>
            <a:ext cx="17208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23" descr="https://cdn02.sulimo.pl/media/userfiles/strzegom.cms2.sulimo.pl/Wiadomosci_Gminne/2021/568b7fe2a6d1583617d6a59c3618f1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57863"/>
            <a:ext cx="19510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1535113"/>
            <a:ext cx="3455988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11" descr="https://brusy.pl/images/djmediatools/427-inwestycje-drogowe-w-brusach/koscielna_w_kosobudach_fsfshfusd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508125"/>
            <a:ext cx="38227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57188"/>
            <a:ext cx="5903912" cy="9906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2200" b="1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Budowa ul. Kościelnej w Kosobudach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4211638" y="4176713"/>
            <a:ext cx="4824412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Zadanie obejmowało budowę ulicy </a:t>
            </a: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 nawierzchni z kostki 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betonowej o długości 257 m,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szerokości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jezdni 5,0 m, obustronnym poboczem/opaską z kostki betonowej o zmiennej szerokości, wraz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odwodnieniem, oświetleniem drogowym i oznakowaniem pionowym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 2020 roku wybudowano kanalizację deszczową wraz z przebudową zbiornika retencyjnego przy ul. Czerskiej. Pozostałe roboty wykonano w roku 2021.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Zadanie dofinansowane w ramach Funduszu Dróg Samorządowych.</a:t>
            </a:r>
            <a:endParaRPr lang="pl-PL" altLang="pl-PL" sz="1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Wykonawcą zadania była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firma Wiesław Hildebrandt „BRANDBUD” z Krojant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Termin realizacji zadania: 2020-2021.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2263" y="3992563"/>
            <a:ext cx="4249737" cy="14525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1.081.611 zł,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 tym: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dofinansowanie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465.224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środki Gminy Brusy – 616.387</a:t>
            </a:r>
            <a:r>
              <a:rPr lang="pl-PL" alt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zł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endParaRPr lang="pl-PL" altLang="pl-PL" sz="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nakłady poniesione w 2021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987.415 zł.</a:t>
            </a:r>
            <a:endParaRPr lang="pl-PL" altLang="pl-PL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65" name="Text Box 12"/>
          <p:cNvSpPr txBox="1">
            <a:spLocks noChangeArrowheads="1"/>
          </p:cNvSpPr>
          <p:nvPr/>
        </p:nvSpPr>
        <p:spPr bwMode="auto">
          <a:xfrm>
            <a:off x="1920875" y="3781425"/>
            <a:ext cx="1052513" cy="2762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ul. Kościelna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610225" y="3844925"/>
            <a:ext cx="1804988" cy="277813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Początek ul. Kościelnej </a:t>
            </a:r>
          </a:p>
        </p:txBody>
      </p:sp>
      <p:pic>
        <p:nvPicPr>
          <p:cNvPr id="39945" name="Picture 14" descr="Fundusz Dróg Samorządowych - umostrow.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5643563"/>
            <a:ext cx="23114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1533525"/>
            <a:ext cx="31178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5952"/>
          <a:stretch>
            <a:fillRect/>
          </a:stretch>
        </p:blipFill>
        <p:spPr bwMode="auto">
          <a:xfrm>
            <a:off x="752475" y="1533525"/>
            <a:ext cx="31670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AutoShape 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2400">
              <a:latin typeface="Arial" pitchFamily="34" charset="0"/>
            </a:endParaRPr>
          </a:p>
        </p:txBody>
      </p:sp>
      <p:sp>
        <p:nvSpPr>
          <p:cNvPr id="40965" name="AutoShape 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2400">
              <a:latin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8313" y="379413"/>
            <a:ext cx="7648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Modernizacja odcinka drogi transportu rolnego </a:t>
            </a:r>
          </a:p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Brusy – </a:t>
            </a:r>
            <a:r>
              <a:rPr lang="pl-PL" altLang="pl-PL" b="1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Jaglie</a:t>
            </a: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Żabno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4008438"/>
            <a:ext cx="4292600" cy="20129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336.458 zł, w tym: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dotacja z Samorządu Województwa  </a:t>
            </a:r>
            <a:b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Pomorskiego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146.670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fundusz sołecki Brusy–</a:t>
            </a:r>
            <a:r>
              <a:rPr lang="pl-PL" altLang="pl-PL" sz="1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Jaglie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– 22.036 zł,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fundusz sołecki Żabno – 18.568 zł,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pozostałe środki Gminy Brusy – 149.184 zł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nakłady poniesione w 2021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336.458 zł.</a:t>
            </a:r>
            <a:b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	</a:t>
            </a:r>
            <a:endParaRPr lang="pl-PL" altLang="pl-PL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4292600" y="4149725"/>
            <a:ext cx="47879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Zakres robót wykonany w 2021 roku obejmował nawierzchnię z betonu asfaltowego na odcinku długości 560 m o szerokość jezdni 3,5 m oraz obustronne pobocza z kruszywa łamanego szerokości 0,75 m, w tym:</a:t>
            </a:r>
          </a:p>
          <a:p>
            <a:pPr marL="171450" indent="-171450" eaLnBrk="1" hangingPunct="1">
              <a:spcBef>
                <a:spcPct val="50000"/>
              </a:spcBef>
              <a:buFontTx/>
              <a:buChar char="-"/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odcinek 515m w ramach dotacji z Samorządu Województwa Pomorskiego,</a:t>
            </a:r>
          </a:p>
          <a:p>
            <a:pPr marL="171450" indent="-171450" eaLnBrk="1" hangingPunct="1">
              <a:spcBef>
                <a:spcPct val="50000"/>
              </a:spcBef>
              <a:buFontTx/>
              <a:buChar char="-"/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dcinek 45m w ramach funduszu sołeckiego sołectw Brusy-</a:t>
            </a:r>
            <a:r>
              <a:rPr lang="pl-PL" altLang="pl-PL" sz="1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Jaglie</a:t>
            </a: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 Żabno.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Łączna długość drogi Brusy-</a:t>
            </a:r>
            <a:r>
              <a:rPr lang="pl-PL" altLang="pl-PL" sz="1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Jaglie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– Żabno wynosi 1525m.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Wykonawcą zadania była firma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Usługi Transportowe, Ziemne </a:t>
            </a:r>
            <a:b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Melioracyjne Henryk Czarnowski z Kalisza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40969" name="Picture 36" descr="http://www.brusy.pl/foto__/825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918200"/>
            <a:ext cx="243998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270000" y="3590925"/>
            <a:ext cx="2132013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Widok od strony Brus - </a:t>
            </a:r>
            <a:r>
              <a:rPr lang="pl-PL" altLang="pl-PL" sz="1200" dirty="0" err="1" smtClean="0">
                <a:latin typeface="Arial" panose="020B0604020202020204" pitchFamily="34" charset="0"/>
              </a:rPr>
              <a:t>Jaglii</a:t>
            </a:r>
            <a:endParaRPr lang="pl-PL" altLang="pl-PL" sz="1200" dirty="0" smtClean="0">
              <a:latin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654675" y="3581400"/>
            <a:ext cx="1806575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Widok od strony Żabna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95438"/>
            <a:ext cx="379888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1595438"/>
            <a:ext cx="3833812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AutoShape 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2400">
              <a:latin typeface="Arial" pitchFamily="34" charset="0"/>
            </a:endParaRPr>
          </a:p>
        </p:txBody>
      </p:sp>
      <p:sp>
        <p:nvSpPr>
          <p:cNvPr id="41989" name="AutoShape 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2400">
              <a:latin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8313" y="379413"/>
            <a:ext cx="7648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Modernizacja odcinka drogi transportu rolnego </a:t>
            </a:r>
          </a:p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Lubnia - Orlik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4440238"/>
            <a:ext cx="4292600" cy="1581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299.321 zł, w tym: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dotacja z Samorządu Województwa  </a:t>
            </a:r>
            <a:b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Pomorskiego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139.695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środki Gminy Brusy – 159.626 zł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nakłady poniesione w 2021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299.321 zł.</a:t>
            </a:r>
            <a:b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	</a:t>
            </a:r>
            <a:endParaRPr lang="pl-PL" altLang="pl-PL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4211638" y="4584700"/>
            <a:ext cx="4787900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Zakres robót wykonany w 2021 roku obejmował nawierzchnię z betonu asfaltowego na odcinku długości 470 m o szerokość jezdni 4,0 m oraz obustronne pobocza z kruszywa łamanego szerokości 0,5 m.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Łączna długość drogi Lubnia – Orlik wynosi ok. 2,7 km.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Wcześniej (w 2017 roku) wybudowano odcinek asfaltowy dł. 1,0 km.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Wykonawcą zadania była firma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Usługi Transportowe, Ziemne </a:t>
            </a:r>
            <a:b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Melioracyjne Henryk Czarnowski z Kalisza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41993" name="Picture 36" descr="http://www.brusy.pl/foto__/825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929313"/>
            <a:ext cx="243998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295400" y="4189413"/>
            <a:ext cx="1701800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Widok od strony Lubni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45138" y="4189413"/>
            <a:ext cx="1789112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Widok od strony Lamka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489075"/>
            <a:ext cx="436245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90663"/>
            <a:ext cx="4359275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8313" y="565150"/>
            <a:ext cx="74310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Odwodnienie miasta Brusy w obrębie ul. Kalwaryjnej</a:t>
            </a: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4479925" y="4465638"/>
            <a:ext cx="4608513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pl-PL" sz="1200" dirty="0">
                <a:latin typeface="+mj-lt"/>
              </a:rPr>
              <a:t>Zakres wykonany w 2021r. obejmował budowę kolektora </a:t>
            </a:r>
            <a:r>
              <a:rPr lang="pl-PL" sz="1200" dirty="0" smtClean="0">
                <a:latin typeface="+mj-lt"/>
              </a:rPr>
              <a:t>deszczowego wraz z odtworzeniem nawierzchni </a:t>
            </a:r>
            <a:r>
              <a:rPr lang="pl-PL" sz="1200" dirty="0">
                <a:latin typeface="+mj-lt"/>
              </a:rPr>
              <a:t>w ul. Kalwaryjnej oraz części ul. Dworcowej. Wykonawcą robót była firma „EKOMEL” Sp. z o.o. z Chojnic</a:t>
            </a:r>
            <a:r>
              <a:rPr lang="pl-PL" sz="1200" dirty="0" smtClean="0">
                <a:latin typeface="+mj-lt"/>
              </a:rPr>
              <a:t>.</a:t>
            </a:r>
            <a:endParaRPr lang="pl-PL" sz="1200" dirty="0">
              <a:latin typeface="+mj-lt"/>
            </a:endParaRPr>
          </a:p>
          <a:p>
            <a:pPr>
              <a:defRPr/>
            </a:pPr>
            <a:r>
              <a:rPr lang="pl-PL" sz="1200" dirty="0" smtClean="0">
                <a:latin typeface="+mj-lt"/>
              </a:rPr>
              <a:t>Jest to I etap „Odwodnienia miasta Brusy” obejmującego budowę kolektora deszczowego o łącznej długości 2,8km w obrębie ulic Osiedla Słowackiego, w ul. Kalwaryjnej oraz w obrębie oczyszczalni ścieków, a także budowę dwóch zbiorników retencyjnych. Wartość całego Projektu to 11,5 mln zł, w tym dofinansowanie w ramach RPO WP w wysokości ok. 7,7 mln zł.</a:t>
            </a:r>
            <a:endParaRPr lang="pl-PL" sz="1200" dirty="0"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pl-PL" sz="1200" dirty="0" smtClean="0">
                <a:latin typeface="+mj-lt"/>
              </a:rPr>
              <a:t>Cale zadanie przewidziane do realizacji na lata 2020-2023.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4925" y="4433888"/>
            <a:ext cx="4376738" cy="12985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3.458.153 zł, w tym: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- dofinansowanie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2.314.556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- środki gminy Brusy – 1.143.597 zł,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endParaRPr lang="pl-PL" altLang="pl-PL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nakłady poniesione w 2021 roku: </a:t>
            </a:r>
            <a:r>
              <a:rPr lang="pl-PL" altLang="pl-PL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3.421.253 zł</a:t>
            </a:r>
            <a:r>
              <a:rPr lang="pl-PL" altLang="pl-PL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773238" y="4014788"/>
            <a:ext cx="1138237" cy="2762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>
                <a:latin typeface="Arial" panose="020B0604020202020204" pitchFamily="34" charset="0"/>
              </a:rPr>
              <a:t>u</a:t>
            </a:r>
            <a:r>
              <a:rPr lang="pl-PL" altLang="pl-PL" sz="1200" dirty="0" smtClean="0">
                <a:latin typeface="Arial" panose="020B0604020202020204" pitchFamily="34" charset="0"/>
              </a:rPr>
              <a:t>l. Kalwaryjna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215063" y="4016375"/>
            <a:ext cx="1138237" cy="2762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>
                <a:latin typeface="Arial" panose="020B0604020202020204" pitchFamily="34" charset="0"/>
              </a:rPr>
              <a:t>u</a:t>
            </a:r>
            <a:r>
              <a:rPr lang="pl-PL" altLang="pl-PL" sz="1200" dirty="0" smtClean="0">
                <a:latin typeface="Arial" panose="020B0604020202020204" pitchFamily="34" charset="0"/>
              </a:rPr>
              <a:t>l. Kalwaryjna</a:t>
            </a:r>
          </a:p>
        </p:txBody>
      </p:sp>
      <p:pic>
        <p:nvPicPr>
          <p:cNvPr id="43017" name="Picture 12" descr="https://2020.brusy.pl/foto__/94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90"/>
          <a:stretch>
            <a:fillRect/>
          </a:stretch>
        </p:blipFill>
        <p:spPr bwMode="auto">
          <a:xfrm>
            <a:off x="900113" y="5892800"/>
            <a:ext cx="300196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2" descr="https://2020.brusy.pl/foto__/94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3"/>
          <a:stretch>
            <a:fillRect/>
          </a:stretch>
        </p:blipFill>
        <p:spPr bwMode="auto">
          <a:xfrm>
            <a:off x="677863" y="6332538"/>
            <a:ext cx="33893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509713"/>
            <a:ext cx="4211638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509713"/>
            <a:ext cx="352901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468313" y="379413"/>
            <a:ext cx="7648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4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Rozbudowa Punktu Selektywnej Zbiórki Odpadów Komunalnych w Brusach</a:t>
            </a: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4541838" y="3863975"/>
            <a:ext cx="4494212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akres zadania obejmował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budowę drogi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dojazdowej, kontenera do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obsługi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PSZOK-u, rampy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najazdowej, wiaty zadaszonej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 boksami na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różne rodzaje odpadów,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utwardzenie, oświetlenie i ogrodzenie 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terenu, monitoring wizyjny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zakup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montaż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wagi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najazdowej, zakup ładowarki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teleskopowej, kontenerów i pojemników na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odpady, a także działania informacyjno-edukacyjne.</a:t>
            </a:r>
            <a:endParaRPr lang="pl-P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Wszystkie roboty budowlane oraz zakup wyposażenia wykonano w roku 2021, natomiast działania informacyjno-edukacyjne przeprowadzono w roku 2019.</a:t>
            </a:r>
          </a:p>
          <a:p>
            <a:pPr>
              <a:spcBef>
                <a:spcPts val="600"/>
              </a:spcBef>
              <a:defRPr/>
            </a:pP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adanie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dofinansowane ze środków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Unii Europejskiej w ramach Regionalnego Programu Operacyjnego Województwa Pomorskiego na lata 2014-2020.</a:t>
            </a:r>
          </a:p>
          <a:p>
            <a:pPr>
              <a:spcBef>
                <a:spcPts val="600"/>
              </a:spcBef>
              <a:defRPr/>
            </a:pP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wykonane w latach 2019-2021.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36625" y="4043363"/>
            <a:ext cx="2928938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Rampa najazdowa oraz wiata z boksami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875338" y="3587750"/>
            <a:ext cx="1827212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Ładowarka teleskopowa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52400" y="4384675"/>
            <a:ext cx="4203700" cy="13795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3.010.132 zł</a:t>
            </a: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 tym: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- dofinansowanie z UE w ramach RPO WP –  </a:t>
            </a:r>
            <a:b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1.889.450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- środki gminy Brusy – 1.120.682 zł.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endParaRPr lang="pl-PL" altLang="pl-PL" sz="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nakłady poniesione w 2021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2.889.838 zł.</a:t>
            </a:r>
          </a:p>
        </p:txBody>
      </p:sp>
      <p:pic>
        <p:nvPicPr>
          <p:cNvPr id="44041" name="Picture 12" descr="https://2020.brusy.pl/foto__/94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90"/>
          <a:stretch>
            <a:fillRect/>
          </a:stretch>
        </p:blipFill>
        <p:spPr bwMode="auto">
          <a:xfrm>
            <a:off x="900113" y="5892800"/>
            <a:ext cx="300196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2" descr="https://2020.brusy.pl/foto__/94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3"/>
          <a:stretch>
            <a:fillRect/>
          </a:stretch>
        </p:blipFill>
        <p:spPr bwMode="auto">
          <a:xfrm>
            <a:off x="677863" y="6332538"/>
            <a:ext cx="33893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750" y="692150"/>
            <a:ext cx="71993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Dane z ewidencji ludności </a:t>
            </a:r>
            <a:b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</a:b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oraz Urzędu Stanu Cywilnego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395288" y="1628775"/>
          <a:ext cx="8424862" cy="3460749"/>
        </p:xfrm>
        <a:graphic>
          <a:graphicData uri="http://schemas.openxmlformats.org/drawingml/2006/table">
            <a:tbl>
              <a:tblPr/>
              <a:tblGrid>
                <a:gridCol w="2617787"/>
                <a:gridCol w="947738"/>
                <a:gridCol w="1030287"/>
                <a:gridCol w="949325"/>
                <a:gridCol w="987425"/>
                <a:gridCol w="946150"/>
                <a:gridCol w="946150"/>
              </a:tblGrid>
              <a:tr h="5795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Dane ewidencyjne dotyczące mieszkańców miasta i gminy Brusy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3858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Liczba mieszkańców w mieście Brusy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5114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5139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5128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5101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5101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5036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Liczba mieszkańców w gminie Brusy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9364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9400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9428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9475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9504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9526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Łącznie miasto i gmina Brusy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14478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14539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14556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14576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14605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14562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Urodzenia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227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239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191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Zgony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149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69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Liczba zawartych małżeństw w tym 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zawarte przed kierownikiem USC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pl-PL" alt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konkordatowe-kościelne</a:t>
                      </a:r>
                      <a:endParaRPr kumimoji="0" lang="pl-PL" altLang="pl-PL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zawarte za granicą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73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323850" y="5229225"/>
            <a:ext cx="8007350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400" u="sng" dirty="0"/>
              <a:t>Wnioski: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/>
              <a:t>od 2017 roku systematycznie spada liczba mieszkańców miasta oraz liczba urodzeń,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/>
              <a:t>łączna liczba mieszkańców miasta i gminy utrzymuje się na stałym poziomie ok. 14,5 tyś. osób,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/>
              <a:t>od 2019 roku liczba małżeństw utrzymuje się na stałym poziomie,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ChangeArrowheads="1"/>
          </p:cNvSpPr>
          <p:nvPr/>
        </p:nvSpPr>
        <p:spPr bwMode="auto">
          <a:xfrm>
            <a:off x="1588" y="333375"/>
            <a:ext cx="8029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Rozbudowa sieci wod.-kan. na terenie miasta i gminy Brusy realizowana przez ZGK w 2021 roku</a:t>
            </a:r>
          </a:p>
        </p:txBody>
      </p:sp>
      <p:graphicFrame>
        <p:nvGraphicFramePr>
          <p:cNvPr id="17562" name="Group 154"/>
          <p:cNvGraphicFramePr>
            <a:graphicFrameLocks noGrp="1"/>
          </p:cNvGraphicFramePr>
          <p:nvPr/>
        </p:nvGraphicFramePr>
        <p:xfrm>
          <a:off x="395288" y="1916113"/>
          <a:ext cx="8386762" cy="3752850"/>
        </p:xfrm>
        <a:graphic>
          <a:graphicData uri="http://schemas.openxmlformats.org/drawingml/2006/table">
            <a:tbl>
              <a:tblPr/>
              <a:tblGrid>
                <a:gridCol w="1512416"/>
                <a:gridCol w="1512168"/>
                <a:gridCol w="1080120"/>
                <a:gridCol w="1512168"/>
                <a:gridCol w="936104"/>
                <a:gridCol w="1833785"/>
              </a:tblGrid>
              <a:tr h="274546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Miejscowość</a:t>
                      </a:r>
                    </a:p>
                  </a:txBody>
                  <a:tcPr marL="91408" marR="91408" marT="45762" marB="457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Sieć wodociągowa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Sieć kanalizacji sanitarnej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67720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Długość sieci wraz z przyłączami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[m]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Liczba przyłączy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[szt.]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Długość sieci wraz z przyłączami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[m]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Liczba przyłączy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[szt.]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Liczba przydomowych przepompowni ścieków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[szt.]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5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Zalesie</a:t>
                      </a:r>
                    </a:p>
                  </a:txBody>
                  <a:tcPr marL="91408" marR="91408" marT="45762" marB="457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286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1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Lubnia</a:t>
                      </a:r>
                    </a:p>
                  </a:txBody>
                  <a:tcPr marL="91408" marR="91408" marT="45762" marB="457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138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5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Brusy</a:t>
                      </a:r>
                    </a:p>
                  </a:txBody>
                  <a:tcPr marL="91408" marR="91408" marT="45762" marB="457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865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559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5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Czarniż</a:t>
                      </a:r>
                    </a:p>
                  </a:txBody>
                  <a:tcPr marL="91408" marR="91408" marT="45762" marB="457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5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Wielkie Chełmy</a:t>
                      </a:r>
                    </a:p>
                  </a:txBody>
                  <a:tcPr marL="91408" marR="91408" marT="45762" marB="457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5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Męcikał </a:t>
                      </a:r>
                    </a:p>
                  </a:txBody>
                  <a:tcPr marL="91408" marR="91408" marT="45762" marB="457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5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Skoszewo</a:t>
                      </a:r>
                    </a:p>
                  </a:txBody>
                  <a:tcPr marL="91408" marR="91408" marT="45762" marB="457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307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5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pl-PL" alt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Żabno</a:t>
                      </a:r>
                    </a:p>
                  </a:txBody>
                  <a:tcPr marL="91408" marR="91408" marT="45762" marB="457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247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5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Gacnik</a:t>
                      </a:r>
                      <a:endParaRPr kumimoji="0" lang="pl-PL" alt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8" marR="91408" marT="45762" marB="457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5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Orlik</a:t>
                      </a:r>
                    </a:p>
                  </a:txBody>
                  <a:tcPr marL="91408" marR="91408" marT="45762" marB="457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08" marR="91408" marT="45762" marB="457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95288" y="5667375"/>
          <a:ext cx="8386762" cy="274638"/>
        </p:xfrm>
        <a:graphic>
          <a:graphicData uri="http://schemas.openxmlformats.org/drawingml/2006/table">
            <a:tbl>
              <a:tblPr/>
              <a:tblGrid>
                <a:gridCol w="1512419"/>
                <a:gridCol w="1512168"/>
                <a:gridCol w="1080120"/>
                <a:gridCol w="1512168"/>
                <a:gridCol w="936104"/>
                <a:gridCol w="1833782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Razem</a:t>
                      </a:r>
                    </a:p>
                  </a:txBody>
                  <a:tcPr marL="91408" marR="91408" marT="45780" marB="457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1.746</a:t>
                      </a:r>
                    </a:p>
                  </a:txBody>
                  <a:tcPr marL="91408" marR="91408" marT="45780" marB="457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1408" marR="91408" marT="45780" marB="457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1.279</a:t>
                      </a:r>
                    </a:p>
                  </a:txBody>
                  <a:tcPr marL="91408" marR="91408" marT="45780" marB="457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08" marR="91408" marT="45780" marB="457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91408" marR="91408" marT="45780" marB="457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875" y="6092825"/>
            <a:ext cx="8767763" cy="307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indent="-45720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pl-PL" sz="1400" dirty="0" smtClean="0">
                <a:latin typeface="+mj-lt"/>
              </a:rPr>
              <a:t>Łączne nakłady na rozbudowę sieci kanalizacji sanitarnej i wodociągowej </a:t>
            </a:r>
            <a:r>
              <a:rPr lang="pl-PL" sz="1400" dirty="0">
                <a:latin typeface="+mj-lt"/>
              </a:rPr>
              <a:t>w </a:t>
            </a:r>
            <a:r>
              <a:rPr lang="pl-PL" sz="1400" dirty="0" smtClean="0">
                <a:latin typeface="+mj-lt"/>
              </a:rPr>
              <a:t>2021 </a:t>
            </a:r>
            <a:r>
              <a:rPr lang="pl-PL" sz="1400" dirty="0">
                <a:latin typeface="+mj-lt"/>
              </a:rPr>
              <a:t>roku </a:t>
            </a:r>
            <a:r>
              <a:rPr lang="pl-PL" sz="1400" dirty="0" smtClean="0">
                <a:latin typeface="+mj-lt"/>
              </a:rPr>
              <a:t>wyniosły </a:t>
            </a:r>
            <a:r>
              <a:rPr lang="pl-PL" sz="1400" dirty="0" smtClean="0">
                <a:solidFill>
                  <a:srgbClr val="00CC00"/>
                </a:solidFill>
                <a:latin typeface="+mj-lt"/>
              </a:rPr>
              <a:t>543.014 zł</a:t>
            </a:r>
            <a:r>
              <a:rPr lang="pl-PL" altLang="pl-PL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47813"/>
            <a:ext cx="37401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538288"/>
            <a:ext cx="391953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79388" y="436563"/>
            <a:ext cx="764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Rozbudowa Centrum Kultury i Biblioteki </a:t>
            </a:r>
            <a:b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im. Jana Karnowskiego w Brusach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352925" y="4098925"/>
            <a:ext cx="4791075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efekcie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realizacji inwestycji powstały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nowe pomieszczenia administracyjne i magazynowe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Oferta </a:t>
            </a:r>
            <a:r>
              <a:rPr lang="pl-PL" altLang="pl-PL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CKiB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będzie również poszerzona o małe kino, tzw. „Kino za rogiem”.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dofinansowane ze środków </a:t>
            </a:r>
            <a:r>
              <a:rPr lang="pl-PL" altLang="pl-PL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M.K.iD.N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., R.F.I.L., P.F.R.O.N.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Zadanie realizowane etapowo od 2018 roku. W 2021 roku rozpoczęto III etap inwestycji obejmujący m.in. </a:t>
            </a: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oboty wykończeniowe wewnątrz, elewację, czy zagospodarowanie terenu.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Wykonawcą III etapu była firma PHU LABAR Sp. z o.o. z Gdańska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Roboty budowlane zostały zakończone w maju br., obecnie trwa dostawa wyposażenia obiektu.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realizowane w latach 2018-2022.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2225" y="4154488"/>
            <a:ext cx="4260850" cy="19383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całkowita wartość zadania: 10.204.942 zł, w tym: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dofinansowanie z Ministerstwa Kultury i Dziedzictwa Narodowego – </a:t>
            </a:r>
            <a:r>
              <a:rPr lang="pl-PL" altLang="pl-PL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1.998.281 zł</a:t>
            </a: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dofinansowanie z Rządowego Funduszu Inwestycji Lokalnych – </a:t>
            </a:r>
            <a:r>
              <a:rPr lang="pl-PL" altLang="pl-PL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2.981.214 zł</a:t>
            </a: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dofinansowanie z Państwowego Funduszu Rehabilitacji Osób Niepełnosprawnych – </a:t>
            </a:r>
            <a:r>
              <a:rPr lang="pl-PL" altLang="pl-PL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500.000 zł</a:t>
            </a: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środki gminy Brusy – 4.725.447 zł.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nakłady poniesione w 2021 roku: </a:t>
            </a:r>
            <a:r>
              <a:rPr lang="pl-PL" altLang="pl-PL" sz="12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4.131.555 zł.</a:t>
            </a: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</a:p>
        </p:txBody>
      </p:sp>
      <p:pic>
        <p:nvPicPr>
          <p:cNvPr id="46087" name="Picture 9" descr="plansza RF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" b="25806"/>
          <a:stretch>
            <a:fillRect/>
          </a:stretch>
        </p:blipFill>
        <p:spPr bwMode="auto">
          <a:xfrm>
            <a:off x="3060700" y="6021388"/>
            <a:ext cx="122396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1" descr="Gmina Dobrzyca - Państwowy Fundusz Rehabilitacji Osób Niepełnosprawny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21388"/>
            <a:ext cx="1243012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5" descr="Logotypy - Ministerstwo Kultury, Dziedzictwa Narodowego i Sportu - Portal  Gov.p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6021388"/>
            <a:ext cx="1627187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649413" y="3890963"/>
            <a:ext cx="1157287" cy="27781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Sala lustrzana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964238" y="3770313"/>
            <a:ext cx="1009650" cy="2762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Sala kinowa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6402" r="37399" b="44400"/>
          <a:stretch>
            <a:fillRect/>
          </a:stretch>
        </p:blipFill>
        <p:spPr bwMode="auto">
          <a:xfrm>
            <a:off x="4060825" y="1543050"/>
            <a:ext cx="46863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43050"/>
            <a:ext cx="3127375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468313" y="557213"/>
            <a:ext cx="7648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Budowa windy przy Urzędzie Miejskim w Brusach</a:t>
            </a: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4211638" y="4365625"/>
            <a:ext cx="475773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obejmuje budowę windy, która skomunikuje obie kondygnacje </a:t>
            </a:r>
            <a:r>
              <a:rPr lang="pl-PL" alt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rzędu i w ten sposób ułatwi dostęp osobom niepełnosprawnym do usług świadczonych na piętrze budynku.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 marcu 2022r. złożono wniosek o dofinansowanie zadania w ramach Państwowego Funduszu Rehabilitacji Osób Niepełnosprawnych (Program Dostępny Urząd).</a:t>
            </a:r>
            <a:endParaRPr lang="pl-PL" altLang="pl-P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 2021 roku poniesiono wydatek na opracowanie niezbędnej dokumentacji projektowej.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przewidziane do realizacji w latach 2022-2023.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4146550"/>
            <a:ext cx="4367213" cy="16129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433.061zł, w tym: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wnioskowane dofinansowanie w ramach PFRON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250.000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środki gminy Brusy – 183.061 zł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endParaRPr lang="pl-PL" altLang="pl-PL" sz="1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nakłady poniesione w 2021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46.291 zł.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727575" y="3944938"/>
            <a:ext cx="3352800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Wizualizacja windy (dokumentacja projektowa)</a:t>
            </a:r>
          </a:p>
        </p:txBody>
      </p:sp>
      <p:pic>
        <p:nvPicPr>
          <p:cNvPr id="47112" name="Picture 13" descr="Może być zdjęciem przedstawiającym tekst „৬ Państwowy Fundusz や Niepełnosprawnych Rehabilitacji Osób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1" b="27420"/>
          <a:stretch>
            <a:fillRect/>
          </a:stretch>
        </p:blipFill>
        <p:spPr bwMode="auto">
          <a:xfrm>
            <a:off x="1042988" y="5715000"/>
            <a:ext cx="22891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 bwMode="auto">
          <a:xfrm>
            <a:off x="611188" y="1628775"/>
            <a:ext cx="646112" cy="2376488"/>
          </a:xfrm>
          <a:prstGeom prst="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 eaLnBrk="1" hangingPunct="1">
              <a:defRPr/>
            </a:pPr>
            <a:endParaRPr lang="pl-PL">
              <a:latin typeface="Times New Roman" pitchFamily="18" charset="0"/>
            </a:endParaRPr>
          </a:p>
        </p:txBody>
      </p:sp>
      <p:cxnSp>
        <p:nvCxnSpPr>
          <p:cNvPr id="47114" name="Łącznik prosty ze strzałką 8"/>
          <p:cNvCxnSpPr>
            <a:cxnSpLocks noChangeShapeType="1"/>
          </p:cNvCxnSpPr>
          <p:nvPr/>
        </p:nvCxnSpPr>
        <p:spPr bwMode="auto">
          <a:xfrm flipH="1" flipV="1">
            <a:off x="1257300" y="2660650"/>
            <a:ext cx="506413" cy="19050"/>
          </a:xfrm>
          <a:prstGeom prst="straightConnector1">
            <a:avLst/>
          </a:prstGeom>
          <a:noFill/>
          <a:ln w="222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15" name="pole tekstowe 16"/>
          <p:cNvSpPr txBox="1">
            <a:spLocks noChangeArrowheads="1"/>
          </p:cNvSpPr>
          <p:nvPr/>
        </p:nvSpPr>
        <p:spPr bwMode="auto">
          <a:xfrm>
            <a:off x="1779588" y="2414588"/>
            <a:ext cx="1743075" cy="584200"/>
          </a:xfrm>
          <a:prstGeom prst="rect">
            <a:avLst/>
          </a:prstGeom>
          <a:solidFill>
            <a:schemeClr val="tx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600">
                <a:solidFill>
                  <a:schemeClr val="bg2"/>
                </a:solidFill>
                <a:latin typeface="Arial" pitchFamily="34" charset="0"/>
              </a:rPr>
              <a:t>Planowana lokalizacja windy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 r="6834"/>
          <a:stretch>
            <a:fillRect/>
          </a:stretch>
        </p:blipFill>
        <p:spPr bwMode="auto">
          <a:xfrm>
            <a:off x="4937125" y="1547813"/>
            <a:ext cx="31797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4" b="17406"/>
          <a:stretch>
            <a:fillRect/>
          </a:stretch>
        </p:blipFill>
        <p:spPr bwMode="auto">
          <a:xfrm>
            <a:off x="965200" y="1452563"/>
            <a:ext cx="2676525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468313" y="379413"/>
            <a:ext cx="7648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4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Teren rekreacyjny w Widnie miejscem aktywności mieszkańców sołectwa Rolbik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50825" y="4189413"/>
            <a:ext cx="4105275" cy="14859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14.333 zł</a:t>
            </a: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w tym: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dotacja z Samorządu Województwa Pomorskiego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10.000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środki Gminy Brusy w ramach funduszu sołeckiego sołectwa Rolbik – 4.333 zł,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nakłady poniesione w 2021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14.333 zł. </a:t>
            </a: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4278313" y="3654425"/>
            <a:ext cx="47434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alt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 ramach zadania 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odnowiono istniejące elementy 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małej architektury (wiata, ławki, ogrodzenie) oraz 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doposażono teren 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 nowe elementy (miejsce na ognisko, dodatkowe stoły i ławki), a także 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utwardzono teren 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pod istniejącą wiatą i 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dokonano nowych </a:t>
            </a:r>
            <a:r>
              <a:rPr lang="pl-PL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nasadzeń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zieleni</a:t>
            </a:r>
            <a:r>
              <a:rPr lang="pl-PL" alt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Wraz z Zaborskim Parkiem Krajobrazowym zorganizowano warsztaty dotyczące gatunków inwazyjnych.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Wymogiem programu był nieodpłatny wkład mieszkańców, którzy w ramach niniejszego zadania zajęli się m.in. nasadzeniem zieleni, impregnacją małej architektury oraz budową miejsca na ognisko.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dofinansowane w ramach programu </a:t>
            </a:r>
            <a:r>
              <a:rPr lang="pl-PL" altLang="pl-PL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Aktywne Sołectwo Pomorskie</a:t>
            </a:r>
            <a:r>
              <a:rPr lang="pl-PL" alt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48135" name="Picture 12" descr="http://www.brusy.pl/foto__/825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5805488"/>
            <a:ext cx="2846387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257300" y="3986213"/>
            <a:ext cx="2093913" cy="27781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Nowe stoły i ławki pod wiatą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789613" y="3376613"/>
            <a:ext cx="1539875" cy="27781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Miejsce na ognisko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1493838"/>
            <a:ext cx="3773487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436688"/>
            <a:ext cx="386397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68313" y="622300"/>
            <a:ext cx="7648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Rewitalizacja części miasta Brusy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008438" y="4005263"/>
            <a:ext cx="5113337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Zakres zadania obejmował remont części wspólnych budynku przy ul. </a:t>
            </a:r>
            <a:r>
              <a:rPr lang="pl-PL" altLang="pl-PL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Chełmowskiej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4 (wykonany w 2019r.) oraz przebudowę części budynku przy ul. Szkolnej 1 w celu jego adaptacji na Centrum Usług Społecznych (placówka pobytu dziennego, centrum wsparcia rodziny oraz placówka pobytu całodziennego).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CUS zostało uruchomione na przełomie IX/X 2021 roku.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dofinansowane ze środków Unii Europejskiej w 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ramach Regionalnego Programu Operacyjnego Województwa Pomorskiego na lata 2014-2020.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Wykonawcą remontu budynku przy ul. </a:t>
            </a:r>
            <a:r>
              <a:rPr lang="pl-PL" altLang="pl-PL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Chełmowskiej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4 była firma  Majkowski </a:t>
            </a:r>
            <a:r>
              <a:rPr lang="pl-PL" altLang="pl-PL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Bau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z Kościerzyny, natomiast przebudowę budynku starej szkoły wykonuje firma PHU </a:t>
            </a:r>
            <a:r>
              <a:rPr lang="pl-PL" altLang="pl-PL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Labar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z Gdańska.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Termin realizacji zadania: 2019-2021.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0638" y="4213225"/>
            <a:ext cx="4086225" cy="15144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całkowita wartość zadania: 3.546.231 zł,</a:t>
            </a:r>
            <a:b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w tym: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- dofinansowanie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2.028.603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- środki gminy Brusy – 1.517.628 zł,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Tx/>
              <a:buChar char="-"/>
              <a:defRPr/>
            </a:pPr>
            <a:endParaRPr lang="pl-PL" altLang="pl-PL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nakłady poniesione w 2020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2.553.001 zł.</a:t>
            </a:r>
            <a:endParaRPr lang="pl-PL" altLang="pl-PL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82613" y="3919538"/>
            <a:ext cx="3049587" cy="27781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Uczestnicy zajęć domu dziennego pobytu.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00688" y="3643313"/>
            <a:ext cx="1665287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Warsztaty świąteczne</a:t>
            </a:r>
          </a:p>
        </p:txBody>
      </p:sp>
      <p:pic>
        <p:nvPicPr>
          <p:cNvPr id="49161" name="Picture 12" descr="https://2020.brusy.pl/foto__/94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90"/>
          <a:stretch>
            <a:fillRect/>
          </a:stretch>
        </p:blipFill>
        <p:spPr bwMode="auto">
          <a:xfrm>
            <a:off x="636588" y="5892800"/>
            <a:ext cx="300196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2" descr="https://2020.brusy.pl/foto__/94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3"/>
          <a:stretch>
            <a:fillRect/>
          </a:stretch>
        </p:blipFill>
        <p:spPr bwMode="auto">
          <a:xfrm>
            <a:off x="442913" y="6332538"/>
            <a:ext cx="33893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536700"/>
            <a:ext cx="396875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36700"/>
            <a:ext cx="396875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68313" y="622300"/>
            <a:ext cx="7648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Środowiskowy Dom Samopomocy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465638" y="4365625"/>
            <a:ext cx="4465637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Zakres zadania obejmował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adaptację pomieszczeń w części wschodniej budynku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przy ul. Szkolnej 1 na potrzeby utworzenia Środowiskowego Domu Samopomocy dla 30 uczestników wraz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 wyposażeniem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dofinansowane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 ramach dotacji ze środków budżetu Państwa (Ministerstwo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Rodziny i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Polityki Społecznej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Roboty budowlane zakończono w lipcu 2021r.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ŚDS</a:t>
            </a:r>
            <a:r>
              <a:rPr lang="pl-PL" alt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został uruchomiony we wrześniu 2021r.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Wykonawcą robót była firma PHU </a:t>
            </a:r>
            <a:r>
              <a:rPr lang="pl-PL" altLang="pl-PL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Labar</a:t>
            </a: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z Gdańska.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Termin realizacji zadania: 2020-2021.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82550" y="4441825"/>
            <a:ext cx="4279900" cy="11477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1.590.238 zł, w tym: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- dofinansowanie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1.588.997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b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- środki własne gminy Brusy – 1.241 zł.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nakłady poniesione w 2021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185.741 zł.</a:t>
            </a:r>
            <a:endParaRPr lang="pl-PL" altLang="pl-PL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3" name="Text Box 12"/>
          <p:cNvSpPr txBox="1">
            <a:spLocks noChangeArrowheads="1"/>
          </p:cNvSpPr>
          <p:nvPr/>
        </p:nvSpPr>
        <p:spPr bwMode="auto">
          <a:xfrm>
            <a:off x="468313" y="4095750"/>
            <a:ext cx="3735387" cy="2762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charset="0"/>
              </a:rPr>
              <a:t>Uczestnicy zajęć ŚDS z kierownikiem Kamilą Wardą</a:t>
            </a:r>
          </a:p>
        </p:txBody>
      </p:sp>
      <p:sp>
        <p:nvSpPr>
          <p:cNvPr id="32774" name="Text Box 12"/>
          <p:cNvSpPr txBox="1">
            <a:spLocks noChangeArrowheads="1"/>
          </p:cNvSpPr>
          <p:nvPr/>
        </p:nvSpPr>
        <p:spPr bwMode="auto">
          <a:xfrm>
            <a:off x="5600700" y="4068763"/>
            <a:ext cx="1698625" cy="27781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charset="0"/>
              </a:rPr>
              <a:t>Zajęcia rehabilitacyjne</a:t>
            </a:r>
          </a:p>
        </p:txBody>
      </p:sp>
      <p:pic>
        <p:nvPicPr>
          <p:cNvPr id="50185" name="Picture 4" descr="Logotypy Ministerstwa - Ministerstwo Rodziny i Polityki Społecznej - Portal  Gov.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 b="14948"/>
          <a:stretch>
            <a:fillRect/>
          </a:stretch>
        </p:blipFill>
        <p:spPr bwMode="auto">
          <a:xfrm>
            <a:off x="971550" y="5710238"/>
            <a:ext cx="27368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484313"/>
            <a:ext cx="376555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484313"/>
            <a:ext cx="43878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7922" name="Rectangle 2"/>
          <p:cNvSpPr>
            <a:spLocks noChangeArrowheads="1"/>
          </p:cNvSpPr>
          <p:nvPr/>
        </p:nvSpPr>
        <p:spPr bwMode="auto">
          <a:xfrm>
            <a:off x="468313" y="557213"/>
            <a:ext cx="7648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Lokalny Ośrodek Wiedzy i Edukacji w Brusach</a:t>
            </a: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3967163" y="4089400"/>
            <a:ext cx="508317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Lokalny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Ośrodek Wiedzy i Edukacji (LOWE) to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projekt realizowany przez Szkołę Podstawową nr 2 w Brusach. Projekt jest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skierowany na aktywizację pełnoletnich mieszkańców miasta i gminy Brusy. LOWE daje możliwość bezpłatnego udziału w różnorodnych kursach, warsztatach i zajęciach. Można rozwijać pasje związane ze sportem, kulinariami, florystyką oraz uczestniczyć w Amatorskiej Grupie Teatralnej. Część działań skierowana jest również do seniorów i niepełnosprawnych. </a:t>
            </a:r>
            <a:endParaRPr lang="pl-PL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 ramach projektu SP nr 2 w Brusach zakupiła również sporo sprzętu, w tym m.in. telewizory multimedialne, tablety, fantomy do ćwiczeń resuscytacji oraz sprzęt sportowy, mobilną scenę i pomoce dydaktyczne.</a:t>
            </a:r>
          </a:p>
          <a:p>
            <a:pPr>
              <a:spcAft>
                <a:spcPts val="600"/>
              </a:spcAft>
              <a:defRPr/>
            </a:pP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Projekt jest w całości finansowany ze środków Unii Europejskiej w ramach Programu Operacyjnego Wiedza Edukacja Rozwój 2014-2020. </a:t>
            </a:r>
          </a:p>
          <a:p>
            <a:pPr>
              <a:defRPr/>
            </a:pP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Projekt realizowany w latach 2020-2021.</a:t>
            </a:r>
            <a:endParaRPr lang="pl-P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6513" y="4076700"/>
            <a:ext cx="4024312" cy="12684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całkowita wartość zadania: 250.000 zł,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w tym: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dofinansowanie – </a:t>
            </a:r>
            <a:r>
              <a:rPr lang="pl-PL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250.000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endParaRPr lang="pl-PL" altLang="pl-PL" sz="1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nakłady poniesione w 2021 roku: </a:t>
            </a:r>
            <a:r>
              <a:rPr lang="pl-PL" altLang="pl-PL" sz="14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188.896 zł</a:t>
            </a:r>
            <a:r>
              <a:rPr lang="pl-PL" alt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84213" y="3719513"/>
            <a:ext cx="2898775" cy="27781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latin typeface="Arial" panose="020B0604020202020204" pitchFamily="34" charset="0"/>
              </a:rPr>
              <a:t>Uczestniczki warsztatów florystycznych </a:t>
            </a:r>
          </a:p>
        </p:txBody>
      </p:sp>
      <p:pic>
        <p:nvPicPr>
          <p:cNvPr id="51208" name="Picture 10" descr="191680917_275240241045276_4863765448703731648_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521325"/>
            <a:ext cx="273843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217988" y="3719513"/>
            <a:ext cx="4581525" cy="27781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pl-PL" sz="1200" dirty="0">
                <a:latin typeface="+mj-lt"/>
              </a:rPr>
              <a:t>Amatorska grupa teatralna przedstawia spektakl "Kaszubi jadą"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r="23495"/>
          <a:stretch>
            <a:fillRect/>
          </a:stretch>
        </p:blipFill>
        <p:spPr bwMode="auto">
          <a:xfrm>
            <a:off x="4540250" y="1500188"/>
            <a:ext cx="3500438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00188"/>
            <a:ext cx="3641725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350838"/>
            <a:ext cx="8153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Laboratoria przyszłości</a:t>
            </a: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4095750" y="4319588"/>
            <a:ext cx="4859338" cy="235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Laboratoria Przyszłości to program doposażania placówek oświatowych w specjalistyczny sprzęt dydaktyczny. Ma on służyć edukacji w dziedzinie nowoczesnych technologii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pl-PL" altLang="pl-PL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600"/>
              </a:spcBef>
              <a:defRPr/>
            </a:pP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 szkołach podstawowych pojawi się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nowoczesny sprzęt, w tym drukarki 3D, mikrokontrolery, sprzęt do nagrań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prezentacji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swoich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osiągnięć,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stacje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lutownicze, a także wyposażenie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dodatkowe, począwszy od narzędzi do prac ręcznych, sprzęty gospodarstwa domowego, gogle VR oraz inne pomoce dydaktyczne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>
              <a:spcBef>
                <a:spcPts val="600"/>
              </a:spcBef>
              <a:defRPr/>
            </a:pP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akupy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sprzętu rozpoczęły się w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2021 roku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obecnie są kontynuowane (na ukończeniu).</a:t>
            </a:r>
          </a:p>
          <a:p>
            <a:pPr>
              <a:spcBef>
                <a:spcPts val="600"/>
              </a:spcBef>
              <a:defRPr/>
            </a:pP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Zadanie przewidziane do realizacji w latach 2021-2022. </a:t>
            </a:r>
            <a:endParaRPr lang="pl-P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7092950" y="3959225"/>
            <a:ext cx="1046163" cy="27781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Drukarka 3D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900113" y="4043363"/>
            <a:ext cx="2339975" cy="2762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Zabawa klockami edukacyjnymi</a:t>
            </a:r>
          </a:p>
        </p:txBody>
      </p:sp>
      <p:pic>
        <p:nvPicPr>
          <p:cNvPr id="52232" name="Picture 10" descr="Laboratoria-Przyszłości_600_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8" b="21004"/>
          <a:stretch>
            <a:fillRect/>
          </a:stretch>
        </p:blipFill>
        <p:spPr bwMode="auto">
          <a:xfrm>
            <a:off x="900113" y="5718175"/>
            <a:ext cx="251142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2400" y="4384675"/>
            <a:ext cx="4203700" cy="11636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całkowita wartość zadania: 605.400 zł,  w tym: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- dofinansowanie z budżetu państwa – </a:t>
            </a:r>
            <a:r>
              <a:rPr lang="pl-PL" altLang="pl-PL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605.400 zł</a:t>
            </a: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- brak wkładu własnego gminy Brusy.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endParaRPr lang="pl-PL" altLang="pl-PL" sz="1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pl-PL" altLang="pl-PL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nakłady poniesione w 2021 roku: </a:t>
            </a:r>
            <a:r>
              <a:rPr lang="pl-PL" altLang="pl-PL" sz="1200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172.174 zł.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6" b="30467"/>
          <a:stretch>
            <a:fillRect/>
          </a:stretch>
        </p:blipFill>
        <p:spPr bwMode="auto">
          <a:xfrm>
            <a:off x="5435600" y="4176713"/>
            <a:ext cx="3457575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17030" r="7413" b="12006"/>
          <a:stretch>
            <a:fillRect/>
          </a:stretch>
        </p:blipFill>
        <p:spPr bwMode="auto">
          <a:xfrm>
            <a:off x="5435600" y="1589088"/>
            <a:ext cx="345757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539750" y="322263"/>
            <a:ext cx="68611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Zadania zrealizowane w ramach funduszu sołeckiego</a:t>
            </a:r>
          </a:p>
        </p:txBody>
      </p:sp>
      <p:graphicFrame>
        <p:nvGraphicFramePr>
          <p:cNvPr id="33920" name="Group 128"/>
          <p:cNvGraphicFramePr>
            <a:graphicFrameLocks noGrp="1"/>
          </p:cNvGraphicFramePr>
          <p:nvPr>
            <p:ph/>
          </p:nvPr>
        </p:nvGraphicFramePr>
        <p:xfrm>
          <a:off x="250825" y="1619250"/>
          <a:ext cx="4757738" cy="5029200"/>
        </p:xfrm>
        <a:graphic>
          <a:graphicData uri="http://schemas.openxmlformats.org/drawingml/2006/table">
            <a:tbl>
              <a:tblPr/>
              <a:tblGrid>
                <a:gridCol w="457200"/>
                <a:gridCol w="3490913"/>
                <a:gridCol w="809625"/>
              </a:tblGrid>
              <a:tr h="2730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L.p.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Nazwa zadania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Wydatek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Budowa drogi w kierunku Żabna (sołectwo Brusy-</a:t>
                      </a:r>
                      <a:r>
                        <a:rPr kumimoji="0" lang="pl-PL" altLang="pl-PL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Jaglie</a:t>
                      </a: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22.036 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Budowa wiaty w sołectwie Brusy - Wybudowanie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18.000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Budowa oświetlenia na terenie sołectwa Brusy - Wybudowanie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8.364</a:t>
                      </a:r>
                      <a:endParaRPr kumimoji="0" lang="pl-PL" alt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Budowa oświetlenia drogowego w Czarniżu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22.150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Zakup karuzeli na plac zabaw w Czarniżu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6.011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Zagospodarowanie terenu komunalnego w Czyczkowach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35.000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Budowa oświetlenia drogowego przy ul. Polnej w Czyczkowach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19.680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Budowa oświetlenia przy DW 235 w </a:t>
                      </a:r>
                      <a:r>
                        <a:rPr kumimoji="0" lang="pl-PL" altLang="pl-PL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Gacniku</a:t>
                      </a:r>
                      <a:endParaRPr kumimoji="0" lang="pl-PL" alt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15.000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Zagospodarowanie terenu rekreacyjno-sportowego w Główczewicach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6.137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Zagospodarowanie terenów rekreacyjno-sportowych w Hucie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17.360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Zagospodarowanie terenu przy świetlicy wiejskiej w Kinicach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16.195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Zakup wiaty przystankowej do Lubni</a:t>
                      </a:r>
                    </a:p>
                  </a:txBody>
                  <a:tcPr marT="45754" marB="457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5.263</a:t>
                      </a:r>
                    </a:p>
                  </a:txBody>
                  <a:tcPr marT="45754" marB="457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840" name="Text Box 488"/>
          <p:cNvSpPr txBox="1">
            <a:spLocks noChangeArrowheads="1"/>
          </p:cNvSpPr>
          <p:nvPr/>
        </p:nvSpPr>
        <p:spPr bwMode="auto">
          <a:xfrm>
            <a:off x="5292725" y="3656013"/>
            <a:ext cx="3743325" cy="27781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Wiata w sołectwie Brusy-Wybudowanie</a:t>
            </a:r>
          </a:p>
        </p:txBody>
      </p:sp>
      <p:sp>
        <p:nvSpPr>
          <p:cNvPr id="100835" name="Text Box 483"/>
          <p:cNvSpPr txBox="1">
            <a:spLocks noChangeArrowheads="1"/>
          </p:cNvSpPr>
          <p:nvPr/>
        </p:nvSpPr>
        <p:spPr bwMode="auto">
          <a:xfrm>
            <a:off x="5867400" y="6321425"/>
            <a:ext cx="2736850" cy="2762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Karuzela na placu zabaw w Czarniżu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4221163"/>
            <a:ext cx="3349625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1582738"/>
            <a:ext cx="33496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539750" y="533400"/>
            <a:ext cx="6861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c.d. funduszu sołeckiego</a:t>
            </a:r>
          </a:p>
        </p:txBody>
      </p:sp>
      <p:sp>
        <p:nvSpPr>
          <p:cNvPr id="38915" name="Text Box 23"/>
          <p:cNvSpPr txBox="1">
            <a:spLocks noChangeArrowheads="1"/>
          </p:cNvSpPr>
          <p:nvPr/>
        </p:nvSpPr>
        <p:spPr bwMode="auto">
          <a:xfrm>
            <a:off x="5621338" y="6450013"/>
            <a:ext cx="3419475" cy="2762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Zagospodarowanie tzw. Koziego Rynku w Lubni</a:t>
            </a:r>
          </a:p>
        </p:txBody>
      </p:sp>
      <p:graphicFrame>
        <p:nvGraphicFramePr>
          <p:cNvPr id="54314" name="Group 42"/>
          <p:cNvGraphicFramePr>
            <a:graphicFrameLocks noGrp="1"/>
          </p:cNvGraphicFramePr>
          <p:nvPr>
            <p:ph/>
          </p:nvPr>
        </p:nvGraphicFramePr>
        <p:xfrm>
          <a:off x="179388" y="1792288"/>
          <a:ext cx="5157787" cy="3654425"/>
        </p:xfrm>
        <a:graphic>
          <a:graphicData uri="http://schemas.openxmlformats.org/drawingml/2006/table">
            <a:tbl>
              <a:tblPr/>
              <a:tblGrid>
                <a:gridCol w="338138"/>
                <a:gridCol w="3911599"/>
                <a:gridCol w="908050"/>
              </a:tblGrid>
              <a:tr h="280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T="45689" marB="456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Budowa oświetlenia drogowego przy ul. Sportowej w Lubni</a:t>
                      </a: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19.065</a:t>
                      </a:r>
                    </a:p>
                  </a:txBody>
                  <a:tcPr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T="45689" marB="456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Zagospodarowanie terenu tzw. „Koziego rynku” w Lubni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9.460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T="45689" marB="456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Wykonanie </a:t>
                      </a:r>
                      <a:r>
                        <a:rPr kumimoji="0" lang="pl-PL" altLang="pl-PL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piłkochwytu</a:t>
                      </a: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na boisku sportowym w Lubni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12.000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T="45689" marB="456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Remont świetlicy wiejskiej w Małych Chełmach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8.000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1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T="45689" marB="456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Zagospodarowanie terenu  rekreacyjno-sportowego w Małych Chełmach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10.690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1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T="45689" marB="456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Remont świetlicy wiejskiej w Małym Gliśnie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7.999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5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T="45689" marB="456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Budowa oświetlenia drogowego w Skoszewie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11.992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T="45689" marB="456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Dokumentacja projektowa budowy ul. Polnej w Zalesiu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17.500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T="45689" marB="456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Budowa drogi gminnej w Żabnie w kierunku Brus-</a:t>
                      </a:r>
                      <a:r>
                        <a:rPr kumimoji="0" lang="pl-PL" altLang="pl-PL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Jaglii</a:t>
                      </a:r>
                      <a:endParaRPr kumimoji="0" lang="pl-PL" alt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18.568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178"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latin typeface="+mj-lt"/>
                        </a:rPr>
                        <a:t>22</a:t>
                      </a:r>
                      <a:endParaRPr lang="pl-PL" sz="1000" dirty="0">
                        <a:latin typeface="+mj-lt"/>
                      </a:endParaRPr>
                    </a:p>
                  </a:txBody>
                  <a:tcPr marT="45689" marB="456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Naprawa nawierzchni dróg gminnych w poszczególnych sołectwach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207.116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155"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latin typeface="+mj-lt"/>
                        </a:rPr>
                        <a:t>23</a:t>
                      </a:r>
                      <a:endParaRPr lang="pl-PL" sz="1000" dirty="0">
                        <a:latin typeface="+mj-lt"/>
                      </a:endParaRPr>
                    </a:p>
                  </a:txBody>
                  <a:tcPr marT="45689" marB="456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Pozostałe zadania (o wartości poniżej 5 tyś. zł) łącznie 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50.685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48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RAZEM</a:t>
                      </a:r>
                    </a:p>
                  </a:txBody>
                  <a:tcPr marT="45689" marB="456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558.260</a:t>
                      </a:r>
                    </a:p>
                  </a:txBody>
                  <a:tcPr marT="45689" marB="45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573" name="Text Box 277"/>
          <p:cNvSpPr txBox="1">
            <a:spLocks noChangeArrowheads="1"/>
          </p:cNvSpPr>
          <p:nvPr/>
        </p:nvSpPr>
        <p:spPr bwMode="auto">
          <a:xfrm>
            <a:off x="5699125" y="3633788"/>
            <a:ext cx="3265488" cy="46037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Łącznik pomiędzy DW 236 a ul. Lipową </a:t>
            </a:r>
            <a:b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</a:br>
            <a:r>
              <a:rPr lang="pl-PL" altLang="pl-PL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w Czyczkowach (przy przedszkolu)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549275"/>
            <a:ext cx="719931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Mienie komunalne - grunty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447675" y="1412875"/>
          <a:ext cx="3743324" cy="5378449"/>
        </p:xfrm>
        <a:graphic>
          <a:graphicData uri="http://schemas.openxmlformats.org/drawingml/2006/table">
            <a:tbl>
              <a:tblPr/>
              <a:tblGrid>
                <a:gridCol w="1655701"/>
                <a:gridCol w="1079805"/>
                <a:gridCol w="1007818"/>
              </a:tblGrid>
              <a:tr h="682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Grunty komunalne: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Powierzchnia w ha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6545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Tereny komunikacyjne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353,89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77,7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Grunty orne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28,78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6,2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Tereny zabudowane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17,95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3,9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Tereny rekreacyjno-wypoczynkowe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17,47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3,8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Grunty pokryte wodami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9,72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2,1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Nieużytki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9,18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Łąki i pastwiska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8,83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1,9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6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Lasy oraz grunty zadrzewione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8,46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Tereny przemysłowe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5,69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Pozostałe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1,44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Łącznie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461,41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60" marR="6856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489" name="Wykres 7"/>
          <p:cNvGraphicFramePr>
            <a:graphicFrameLocks/>
          </p:cNvGraphicFramePr>
          <p:nvPr/>
        </p:nvGraphicFramePr>
        <p:xfrm>
          <a:off x="3975100" y="1362075"/>
          <a:ext cx="5213350" cy="485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1" name="Chart" r:id="rId4" imgW="5224725" imgH="4858933" progId="Excel.Chart.8">
                  <p:embed/>
                </p:oleObj>
              </mc:Choice>
              <mc:Fallback>
                <p:oleObj name="Chart" r:id="rId4" imgW="5224725" imgH="4858933" progId="Excel.Chart.8">
                  <p:embed/>
                  <p:pic>
                    <p:nvPicPr>
                      <p:cNvPr id="0" name="Wykres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5100" y="1362075"/>
                        <a:ext cx="5213350" cy="485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4500563" y="6364288"/>
            <a:ext cx="4565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Łączna wartość gruntów komunalnych: </a:t>
            </a:r>
            <a:r>
              <a:rPr lang="pl-PL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58.776.421 zł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84213" y="434975"/>
            <a:ext cx="7348537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Wyróżnienia dla Gminy Brusy</a:t>
            </a:r>
          </a:p>
        </p:txBody>
      </p:sp>
      <p:sp>
        <p:nvSpPr>
          <p:cNvPr id="8" name="Prostokąt 7"/>
          <p:cNvSpPr/>
          <p:nvPr/>
        </p:nvSpPr>
        <p:spPr>
          <a:xfrm>
            <a:off x="3071813" y="3027363"/>
            <a:ext cx="5872162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Gmina Brusy zajęła wysokie 6. miejsce w województwie pomorskim w kategorii „gmin miejskich i miejsko-wiejskich z miastem powyżej 5 tys. mieszkańców.” w ogólnopolskim rankingu Serwisu Samorządowego PAP "Gmina dobra do życia„. Ranking bada jakość życia w gminach, uwzględniając m.in. atrakcyjność migracyjno-osadniczą, warunki mieszkaniowe, infrastrukturę wodociągową, dostępność opieki zdrowotnej czy jakość edukacji.</a:t>
            </a:r>
          </a:p>
        </p:txBody>
      </p:sp>
      <p:sp>
        <p:nvSpPr>
          <p:cNvPr id="9" name="Prostokąt 8"/>
          <p:cNvSpPr/>
          <p:nvPr/>
        </p:nvSpPr>
        <p:spPr>
          <a:xfrm>
            <a:off x="3071813" y="1587500"/>
            <a:ext cx="5746750" cy="1385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Gmina Brusy została zauważona w rankingu portalu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tuwartomieszkac.pl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W Brusach rodzi się dużo dzieci, bo tu warto zakładać rodziny. W rankingu korzystano z danych Głównego Urzędu Statystycznego za rok 2020. Średnia liczba urodzeń na 1000 mieszkańców dla całego kraju wyniosła 9,3. W gminie Brusy aż 15. Tym samym osiągnęliśmy 17. pozycję w skali całego kraju.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539552" y="1772816"/>
            <a:ext cx="2243536" cy="101566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/>
              <a:t>BRUSY</a:t>
            </a:r>
          </a:p>
          <a:p>
            <a:pPr algn="ctr">
              <a:defRPr/>
            </a:pPr>
            <a:r>
              <a:rPr lang="pl-PL" sz="2000" dirty="0"/>
              <a:t>- TU WARTO MIESZKAĆ!</a:t>
            </a:r>
          </a:p>
        </p:txBody>
      </p:sp>
      <p:pic>
        <p:nvPicPr>
          <p:cNvPr id="55304" name="Picture 8" descr="Ranking &quot;Gmina dobra do życia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41663"/>
            <a:ext cx="224313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2" descr="PBPR – Pomorskie Biuro Planowania Regionalne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4867275"/>
            <a:ext cx="1770062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071813" y="5005388"/>
            <a:ext cx="574675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400" dirty="0">
                <a:latin typeface="+mj-lt"/>
              </a:rPr>
              <a:t>Gmina Brusy została wyróżniona za kompleksową odnowę ogrodu dworskiego w Wielkich Chełmach w XV edycji konkursu Najlepsza Przestrzeń Publiczna Województwa Pomorskiego. Dzięki pracom pielęgnacyjnym w alei grabowej, nasadzeniu nowych drzew i krzewów ozdobnych oraz wykonaniu ścieżek spacerowych przywrócono temu ogrodowi jego reprezentacyjną rolę.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84213" y="434975"/>
            <a:ext cx="7348537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Wyróżnienie dla Burmistrza Brus</a:t>
            </a:r>
          </a:p>
        </p:txBody>
      </p:sp>
      <p:sp>
        <p:nvSpPr>
          <p:cNvPr id="9" name="Prostokąt 8"/>
          <p:cNvSpPr/>
          <p:nvPr/>
        </p:nvSpPr>
        <p:spPr>
          <a:xfrm>
            <a:off x="4560888" y="2757488"/>
            <a:ext cx="4392612" cy="2616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pl-PL" sz="1400" dirty="0"/>
              <a:t>Burmistrz Brus Witold Ossowski został uhonorowany Odznaką Honorową za Zasługi dla Samorządu Terytorialnego.</a:t>
            </a:r>
          </a:p>
          <a:p>
            <a:pPr>
              <a:spcAft>
                <a:spcPts val="600"/>
              </a:spcAft>
              <a:defRPr/>
            </a:pPr>
            <a:r>
              <a:rPr lang="pl-PL" sz="1400" dirty="0"/>
              <a:t>Odznaczenie zostało wręczone podczas państwowych uroczystości z okazji Dnia Samorządu Terytorialnego. </a:t>
            </a:r>
          </a:p>
          <a:p>
            <a:pPr>
              <a:spcAft>
                <a:spcPts val="600"/>
              </a:spcAft>
              <a:defRPr/>
            </a:pPr>
            <a:r>
              <a:rPr lang="pl-PL" sz="1400" dirty="0"/>
              <a:t>Odznaką tą uhonorowano po kilkoro samorządowców z każdego województwa. W Pomorskim, wraz z Burmistrzem Brus, odznaczona została pani Alicja Żurawska, Starosta Kościerski oraz pan Janusz </a:t>
            </a:r>
            <a:r>
              <a:rPr lang="pl-PL" sz="1400" dirty="0" err="1"/>
              <a:t>Stankowiak</a:t>
            </a:r>
            <a:r>
              <a:rPr lang="pl-PL" sz="1400" dirty="0"/>
              <a:t>, Prezydent Starogardu Gdańskiego.</a:t>
            </a:r>
            <a:endParaRPr 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6324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838450"/>
            <a:ext cx="381635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266825" y="1700213"/>
            <a:ext cx="61833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BURMISTRZ BRUS ODZNACZONY ZA ZASŁUGI DLA SAMORZĄDU TERYTORIALNEGO</a:t>
            </a:r>
          </a:p>
        </p:txBody>
      </p:sp>
      <p:sp>
        <p:nvSpPr>
          <p:cNvPr id="56326" name="pole tekstowe 9"/>
          <p:cNvSpPr txBox="1">
            <a:spLocks noChangeArrowheads="1"/>
          </p:cNvSpPr>
          <p:nvPr/>
        </p:nvSpPr>
        <p:spPr bwMode="auto">
          <a:xfrm>
            <a:off x="712788" y="5373688"/>
            <a:ext cx="3527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>
                <a:latin typeface="Arial" pitchFamily="34" charset="0"/>
              </a:rPr>
              <a:t>Kancelaria Prezesa Rady Ministrów,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1400">
                <a:latin typeface="Arial" pitchFamily="34" charset="0"/>
              </a:rPr>
              <a:t>27 maja 2021r.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95513" y="3141663"/>
            <a:ext cx="4965700" cy="579437"/>
          </a:xfrm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pl-PL" altLang="pl-PL" smtClean="0"/>
              <a:t>DZIĘKUJĘ ZA UWAGĘ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549275"/>
            <a:ext cx="719931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Mienie komunalne - budynki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755650" y="1595438"/>
          <a:ext cx="6716713" cy="4570412"/>
        </p:xfrm>
        <a:graphic>
          <a:graphicData uri="http://schemas.openxmlformats.org/drawingml/2006/table">
            <a:tbl>
              <a:tblPr/>
              <a:tblGrid>
                <a:gridCol w="2088044"/>
                <a:gridCol w="3759594"/>
                <a:gridCol w="869075"/>
              </a:tblGrid>
              <a:tr h="5402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Funkcja budynku: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Lokalizacja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Liczba</a:t>
                      </a:r>
                      <a:b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szt.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5181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Mieszkalne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Brusy, Huta, Kosobudy, Leśno, Czarniż, Lubnia, Małe Chełmy, Czapiewice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15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5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Mieszkalne ze świetlicami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Małe Gliśno, Orlik, Małe Chełmy, Główczewice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5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Świetlice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Czapiewice, Czyczkowy, Lubnia, Rolbik, Męcikał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5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Świetlice z remizami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Czarnowo, Czarniż, Huta, Leśno, Kinice, Kosobudy, Męcikał, Zalesie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8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2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Remizy strażackie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Brusy, Czapiewice, Czyczkowy, Główczewice, Małe Chełmy, Małe Gliśno, Lubnia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Budynki oświatowe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Brusy, Czapiewice, Leśno, Lubnia, Czyczkowy, Męcikał, Wielkie Chełmy, Kosobudy, Zalesie, Rolbik, Przymuszewo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Budynki usługowe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Brusy, Brusy-</a:t>
                      </a:r>
                      <a:r>
                        <a:rPr kumimoji="0" lang="pl-PL" altLang="pl-PL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Jaglie</a:t>
                      </a:r>
                      <a:endParaRPr kumimoji="0" lang="pl-PL" alt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Budynki socjalno-sportowe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Brusy, Czyczkowy, Skoszewo, Męcikał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Hydrofornie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Brusy, Czyczkowy, Męcikał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Ośrodki zdrowia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Brusy, Leśno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92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Łącznie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84213" y="6329363"/>
            <a:ext cx="4565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Łączna wartość budynków komunalnych: </a:t>
            </a:r>
            <a:r>
              <a:rPr lang="pl-PL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43.807.147 zł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685800"/>
            <a:ext cx="719931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Mienie komunalne </a:t>
            </a:r>
          </a:p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– drogi, ścieżki rowerowe, sieci wod.-kan.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776288" y="1741488"/>
          <a:ext cx="7272338" cy="1204913"/>
        </p:xfrm>
        <a:graphic>
          <a:graphicData uri="http://schemas.openxmlformats.org/drawingml/2006/table">
            <a:tbl>
              <a:tblPr/>
              <a:tblGrid>
                <a:gridCol w="2260773"/>
                <a:gridCol w="1793027"/>
                <a:gridCol w="1793027"/>
                <a:gridCol w="1425511"/>
              </a:tblGrid>
              <a:tr h="385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Kategoria drogi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Utwardzone </a:t>
                      </a:r>
                      <a:b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km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Nieutwardzone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km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Łącznie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km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3277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Wojewódzkie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31,8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31,8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8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Powiatowe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20,0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100,0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8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Gminne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52,5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247,5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300,0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755650" y="3500438"/>
          <a:ext cx="7272338" cy="1300163"/>
        </p:xfrm>
        <a:graphic>
          <a:graphicData uri="http://schemas.openxmlformats.org/drawingml/2006/table">
            <a:tbl>
              <a:tblPr/>
              <a:tblGrid>
                <a:gridCol w="2260773"/>
                <a:gridCol w="1793027"/>
                <a:gridCol w="1793027"/>
                <a:gridCol w="1425511"/>
              </a:tblGrid>
              <a:tr h="385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Rodzaj ścieżki (wg zarządu)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Utwardzone </a:t>
                      </a:r>
                      <a:b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km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Nieutwardzone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km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Łącznie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km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3658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Wojewódzkie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0,0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0,3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Powiatowe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3,7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7,3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Gminne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21,4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10,7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32,1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2817813" y="1412875"/>
            <a:ext cx="31480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Drogi na terenie gminy Brusy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16150" y="3141663"/>
            <a:ext cx="4392613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Ścieżki rowerowe na terenie gminy Brusy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754188" y="5084763"/>
            <a:ext cx="52752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Sieci wod.-kan. i kanalizacja deszczowa na terenie gminy Brusy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1979613" y="5437188"/>
          <a:ext cx="4811712" cy="1270001"/>
        </p:xfrm>
        <a:graphic>
          <a:graphicData uri="http://schemas.openxmlformats.org/drawingml/2006/table">
            <a:tbl>
              <a:tblPr/>
              <a:tblGrid>
                <a:gridCol w="2639812"/>
                <a:gridCol w="2171900"/>
              </a:tblGrid>
              <a:tr h="3738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Rodzaj sieci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Łącznie km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358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wodociągowe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190,1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8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kanalizacyjne sanitarne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144,4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8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deszczowe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24,7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549275"/>
            <a:ext cx="719931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Gospodarka odpadami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23850" y="1638300"/>
            <a:ext cx="8569325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Finanse w 2021 roku: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wpływy z tytułu opłaty za gospodarowanie odpadami komunalnymi		2.855.144 zł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nadwyżka środków z 2020 roku 				     	     65.511 zł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wydatki Gminy Brusy na system gospodarki odpadami komunalnymi		2.892.929 zł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nadwyżka dochodów względem kosztów w 2021 roku				     27.726 zł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323850" y="4941888"/>
            <a:ext cx="8640763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Zbiórka odpadów zmieszanych i segregowanych:</a:t>
            </a:r>
          </a:p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Rok 2020: zmieszanych 47%, segregowanych 53%,</a:t>
            </a:r>
          </a:p>
          <a:p>
            <a:pPr>
              <a:spcAft>
                <a:spcPts val="600"/>
              </a:spcAft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Rok 2021: zmieszanych 41%, segregowanych 59%,</a:t>
            </a:r>
          </a:p>
          <a:p>
            <a:pPr>
              <a:spcAft>
                <a:spcPts val="600"/>
              </a:spcAft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obniżenie ilości odpadów zmieszanych a zwiększenie selektywnie zebranych miało wpływ przede wszystkim wprowadzenie selektywnego zbierania dodatkowych frakcji: papieru i bioodpadów.</a:t>
            </a:r>
          </a:p>
          <a:p>
            <a:pPr>
              <a:defRPr/>
            </a:pPr>
            <a:r>
              <a:rPr lang="pl-PL" sz="1400" dirty="0"/>
              <a:t>Gmina Brusy w 2021 roku osiągnęła wszystkie wymagane przepisami prawa poziomy recyklingu, odzysku odpadów.</a:t>
            </a:r>
            <a:endParaRPr 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23850" y="3068638"/>
            <a:ext cx="856932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Struktura wydatków na gospodarkę odpadami w 2021 roku: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pl-PL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2.892.929 zł</a:t>
            </a:r>
          </a:p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odbiór i transport odpadów, w tym prowadzenie PSZOK		           		1.799.167 zł</a:t>
            </a:r>
          </a:p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unieszkodliwianie i odzysk odpadów			 		   889.953 zł</a:t>
            </a:r>
          </a:p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serwis i aktualizacja licencji oprogramowania do obsługi systemu gospodarki odpadami	       3.776 zł</a:t>
            </a:r>
          </a:p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wynagrodzenia osobowe, szkolenia	 				   125.281 zł</a:t>
            </a:r>
          </a:p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materiały biurowe i przesyłki pocztowe	 				       9.352 zł</a:t>
            </a:r>
          </a:p>
          <a:p>
            <a:pPr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zakup pojemników do selektywnej zbiórki 				 	     65.399 zł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549275"/>
            <a:ext cx="719931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Pomoc społeczna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755650" y="1916113"/>
          <a:ext cx="7632700" cy="3776661"/>
        </p:xfrm>
        <a:graphic>
          <a:graphicData uri="http://schemas.openxmlformats.org/drawingml/2006/table">
            <a:tbl>
              <a:tblPr/>
              <a:tblGrid>
                <a:gridCol w="4536416"/>
                <a:gridCol w="1080099"/>
                <a:gridCol w="1008093"/>
                <a:gridCol w="1008092"/>
              </a:tblGrid>
              <a:tr h="433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Wskaźnik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Różnica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390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Liczba osób uzyskująca wsparcie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1070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902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- 168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Liczba osób uzyskujących wsparcie w postaci usług opiekuńczych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15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</a:t>
                      </a:r>
                      <a:r>
                        <a:rPr lang="pl-PL" sz="1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</a:t>
                      </a:r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6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Liczba osób pobierających świadczenie wychowawcze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1.828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1.949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+ 121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4080">
                <a:tc>
                  <a:txBody>
                    <a:bodyPr/>
                    <a:lstStyle/>
                    <a:p>
                      <a:pPr lvl="0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Liczba rodzin pobierających zasiłek rodzinny oraz korzystających z jednorazowej zapomogi z tytułu urodzenia dziecka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738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634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- 104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6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Liczba osób, którym jest finansowany pobyt w Domu Pomocy Społecznej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+ 1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6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Liczba gospodarstw domowych otrzymujących dodatek mieszkaniowy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30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- 4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6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Liczba gospodarstw domowych otrzymujących dodatek energetyczny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8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- 11</a:t>
                      </a:r>
                      <a:endParaRPr lang="pl-PL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549275"/>
            <a:ext cx="719931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kern="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Kultura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23850" y="1557338"/>
            <a:ext cx="7329488" cy="1076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Wykaz obiektów kulturalnych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zlokalizowanych na terenie miasta i gminy Brusy:</a:t>
            </a:r>
          </a:p>
          <a:p>
            <a:pPr marL="285750" indent="-285750">
              <a:buFontTx/>
              <a:buChar char="-"/>
              <a:defRPr/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świetlice wiejskie – 17 obiektów,</a:t>
            </a:r>
          </a:p>
          <a:p>
            <a:pPr marL="285750" indent="-285750">
              <a:buFontTx/>
              <a:buChar char="-"/>
              <a:defRPr/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siedziba </a:t>
            </a:r>
            <a:r>
              <a:rPr lang="pl-PL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CKiB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Brusach,</a:t>
            </a:r>
          </a:p>
          <a:p>
            <a:pPr marL="285750" indent="-285750">
              <a:buFontTx/>
              <a:buChar char="-"/>
              <a:defRPr/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Chata Kaszubska w Brusach-</a:t>
            </a:r>
            <a:r>
              <a:rPr lang="pl-PL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Jagliach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44488" y="2801938"/>
            <a:ext cx="32353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Działalność kulturalna w liczbach: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344488" y="3141663"/>
          <a:ext cx="8404226" cy="1300163"/>
        </p:xfrm>
        <a:graphic>
          <a:graphicData uri="http://schemas.openxmlformats.org/drawingml/2006/table">
            <a:tbl>
              <a:tblPr/>
              <a:tblGrid>
                <a:gridCol w="2184454"/>
                <a:gridCol w="1611464"/>
                <a:gridCol w="1584106"/>
                <a:gridCol w="1440096"/>
                <a:gridCol w="1584106"/>
              </a:tblGrid>
              <a:tr h="385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Rodzaj aktywności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Liczba wydarzeń</a:t>
                      </a:r>
                      <a:b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w 2020 roku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Liczba uczestników</a:t>
                      </a:r>
                      <a:b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w 2020 roku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Liczba wydarzeń</a:t>
                      </a:r>
                      <a:b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w 2021 roku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Liczba uczestników</a:t>
                      </a:r>
                      <a:b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w 2021 roku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</a:tr>
              <a:tr h="3658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Imprezy, spotkania kulturalne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8.006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288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23.835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Warsztaty regionalne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431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94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1.667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Łącznie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186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8.437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382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pl-PL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25.502</a:t>
                      </a:r>
                      <a:endParaRPr lang="pl-PL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323850" y="4678363"/>
            <a:ext cx="8545513" cy="1846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Największe wydarzenia kulturalne w 2021 roku: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/>
              <a:t>Międzynarodowy Festiwal Folkloru „Kaszubskie Spotkania z Folklorem Świata” – w wersji hybrydowej,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XIII Pieczenie Chleba w Widnie,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Zaborskie Dożynki Gminne,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Konkurs Sztuki Ludowej im. Józefa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Chełmowskiego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zasięg regionalny,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/>
              <a:t>XX Przegląd Piosenki "Na powitanie wiosny", zasięg wojewódzki,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/>
              <a:t>Ziemia Kaszubska Słoneczna i Czysta – konkurs plastyczny, zasięg wojewódzki,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 dirty="0"/>
              <a:t>XXVI Pomorski Konkurs Plastyczny "Jesień na Kaszubach", zasięg wojewódzki.</a:t>
            </a:r>
            <a:endParaRPr 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Designs\Szybki wzrost.pot</Template>
  <TotalTime>38486</TotalTime>
  <Words>3938</Words>
  <Application>Microsoft Office PowerPoint</Application>
  <PresentationFormat>Pokaz na ekranie (4:3)</PresentationFormat>
  <Paragraphs>989</Paragraphs>
  <Slides>42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52" baseType="lpstr">
      <vt:lpstr>Arial</vt:lpstr>
      <vt:lpstr>Times New Roman</vt:lpstr>
      <vt:lpstr>Wingdings</vt:lpstr>
      <vt:lpstr>Calibri</vt:lpstr>
      <vt:lpstr>Symbol</vt:lpstr>
      <vt:lpstr>+mj-lt</vt:lpstr>
      <vt:lpstr>Tahoma</vt:lpstr>
      <vt:lpstr>Lato</vt:lpstr>
      <vt:lpstr>Szybki wzrost</vt:lpstr>
      <vt:lpstr>Microsoft Excel Chart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Przebudowa ulic w Brusach</vt:lpstr>
      <vt:lpstr>Budowa ulic Osiedla Słonecznego w Brusach</vt:lpstr>
      <vt:lpstr>Przebudowa ul. Polnej w Brusach</vt:lpstr>
      <vt:lpstr>Prezentacja programu PowerPoint</vt:lpstr>
      <vt:lpstr>Budowa ulic na Osiedlu Karpaty w Brusach</vt:lpstr>
      <vt:lpstr>Budowa ul. Kościelnej w Kosobudach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Krzysztof_g</dc:creator>
  <cp:lastModifiedBy>Dell</cp:lastModifiedBy>
  <cp:revision>1481</cp:revision>
  <dcterms:created xsi:type="dcterms:W3CDTF">2010-11-01T08:53:20Z</dcterms:created>
  <dcterms:modified xsi:type="dcterms:W3CDTF">2022-06-29T07:25:12Z</dcterms:modified>
</cp:coreProperties>
</file>