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321" r:id="rId6"/>
    <p:sldId id="347" r:id="rId7"/>
    <p:sldId id="267" r:id="rId8"/>
    <p:sldId id="330" r:id="rId9"/>
    <p:sldId id="331" r:id="rId10"/>
    <p:sldId id="348" r:id="rId11"/>
    <p:sldId id="299" r:id="rId12"/>
    <p:sldId id="314" r:id="rId13"/>
    <p:sldId id="332" r:id="rId1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0066"/>
    <a:srgbClr val="FF3300"/>
    <a:srgbClr val="00FF00"/>
    <a:srgbClr val="FF99FF"/>
    <a:srgbClr val="FFFF00"/>
    <a:srgbClr val="CC00CC"/>
    <a:srgbClr val="00FF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90" autoAdjust="0"/>
    <p:restoredTop sz="99267" autoAdjust="0"/>
  </p:normalViewPr>
  <p:slideViewPr>
    <p:cSldViewPr>
      <p:cViewPr varScale="1">
        <p:scale>
          <a:sx n="88" d="100"/>
          <a:sy n="88" d="100"/>
        </p:scale>
        <p:origin x="-11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pl-PL" sz="1800" dirty="0">
                <a:solidFill>
                  <a:schemeClr val="tx1"/>
                </a:solidFill>
              </a:rPr>
              <a:t>WYKONANIE BUDŻETU GMINY BRUSY</a:t>
            </a:r>
            <a:endParaRPr lang="pl-PL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pl-PL" sz="1800" dirty="0">
                <a:solidFill>
                  <a:schemeClr val="tx1"/>
                </a:solidFill>
              </a:rPr>
              <a:t>W </a:t>
            </a:r>
            <a:r>
              <a:rPr lang="pl-PL" sz="1800" dirty="0" smtClean="0">
                <a:solidFill>
                  <a:schemeClr val="tx1"/>
                </a:solidFill>
              </a:rPr>
              <a:t>2021 </a:t>
            </a:r>
            <a:r>
              <a:rPr lang="pl-PL" sz="1800" dirty="0">
                <a:solidFill>
                  <a:schemeClr val="tx1"/>
                </a:solidFill>
              </a:rPr>
              <a:t>ROKU</a:t>
            </a:r>
          </a:p>
          <a:p>
            <a:pPr>
              <a:defRPr>
                <a:solidFill>
                  <a:schemeClr val="tx1"/>
                </a:solidFill>
              </a:defRPr>
            </a:pPr>
            <a:endParaRPr lang="pl-PL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5336786663108927"/>
          <c:y val="1.3871742091078519E-2"/>
        </c:manualLayout>
      </c:layout>
      <c:overlay val="1"/>
    </c:title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noFill/>
        <a:ln w="25400">
          <a:noFill/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8.5002065929477271E-3"/>
          <c:y val="0"/>
          <c:w val="0.99127434829518424"/>
          <c:h val="0.97027561856422972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Arkusz1!$A$1</c:f>
              <c:strCache>
                <c:ptCount val="1"/>
                <c:pt idx="0">
                  <c:v> </c:v>
                </c:pt>
              </c:strCache>
            </c:strRef>
          </c:tx>
          <c:invertIfNegative val="0"/>
          <c:val>
            <c:numRef>
              <c:f>Arkusz1!$A$2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59-4B0E-89D1-F7FCF085CD38}"/>
            </c:ext>
          </c:extLst>
        </c:ser>
        <c:ser>
          <c:idx val="1"/>
          <c:order val="1"/>
          <c:tx>
            <c:strRef>
              <c:f>Arkusz1!$B$1</c:f>
              <c:strCache>
                <c:ptCount val="1"/>
                <c:pt idx="0">
                  <c:v>dochody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7918560435353612E-2"/>
                  <c:y val="0.174387614859272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D59-4B0E-89D1-F7FCF085CD3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0" i="0" baseline="0">
                    <a:latin typeface="Arial Black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Arkusz1!$B$2</c:f>
              <c:numCache>
                <c:formatCode>0.00</c:formatCode>
                <c:ptCount val="1"/>
                <c:pt idx="0">
                  <c:v>101056210.09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59-4B0E-89D1-F7FCF085CD38}"/>
            </c:ext>
          </c:extLst>
        </c:ser>
        <c:ser>
          <c:idx val="2"/>
          <c:order val="2"/>
          <c:tx>
            <c:strRef>
              <c:f>Arkusz1!$C$1</c:f>
              <c:strCache>
                <c:ptCount val="1"/>
                <c:pt idx="0">
                  <c:v>wydatki</c:v>
                </c:pt>
              </c:strCache>
            </c:strRef>
          </c:tx>
          <c:spPr>
            <a:solidFill>
              <a:srgbClr val="00B050"/>
            </a:solidFill>
            <a:effectLst/>
          </c:spPr>
          <c:invertIfNegative val="0"/>
          <c:dLbls>
            <c:dLbl>
              <c:idx val="0"/>
              <c:layout>
                <c:manualLayout>
                  <c:x val="-0.13600330548716313"/>
                  <c:y val="0.19816774415826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D59-4B0E-89D1-F7FCF085CD3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 i="0" baseline="0">
                    <a:latin typeface="Arial Black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Arkusz1!$C$2</c:f>
              <c:numCache>
                <c:formatCode>#\ ##0.00\ "zł"</c:formatCode>
                <c:ptCount val="1"/>
                <c:pt idx="0">
                  <c:v>100103142.47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D59-4B0E-89D1-F7FCF085CD38}"/>
            </c:ext>
          </c:extLst>
        </c:ser>
        <c:ser>
          <c:idx val="3"/>
          <c:order val="3"/>
          <c:tx>
            <c:strRef>
              <c:f>Arkusz1!$D$1</c:f>
              <c:strCache>
                <c:ptCount val="1"/>
                <c:pt idx="0">
                  <c:v>nadwyżka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2.4083918680018419E-2"/>
                  <c:y val="0.19222302390870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D59-4B0E-89D1-F7FCF085CD3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0" i="0" baseline="0">
                    <a:latin typeface="Arial Black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Arkusz1!$D$2</c:f>
              <c:numCache>
                <c:formatCode>0.00</c:formatCode>
                <c:ptCount val="1"/>
                <c:pt idx="0">
                  <c:v>953067.62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D59-4B0E-89D1-F7FCF085CD38}"/>
            </c:ext>
          </c:extLst>
        </c:ser>
        <c:ser>
          <c:idx val="4"/>
          <c:order val="4"/>
          <c:tx>
            <c:strRef>
              <c:f>Arkusz1!$E$1</c:f>
              <c:strCache>
                <c:ptCount val="1"/>
                <c:pt idx="0">
                  <c:v>należności</c:v>
                </c:pt>
              </c:strCache>
            </c:strRef>
          </c:tx>
          <c:spPr>
            <a:solidFill>
              <a:srgbClr val="FF0066"/>
            </a:solidFill>
          </c:spPr>
          <c:invertIfNegative val="0"/>
          <c:dLbls>
            <c:dLbl>
              <c:idx val="0"/>
              <c:layout>
                <c:manualLayout>
                  <c:x val="2.8334021976491089E-3"/>
                  <c:y val="0.18231432462560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D59-4B0E-89D1-F7FCF085CD3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 i="0" baseline="0">
                    <a:latin typeface="Arial Black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Arkusz1!$E$2</c:f>
              <c:numCache>
                <c:formatCode>0.00</c:formatCode>
                <c:ptCount val="1"/>
                <c:pt idx="0">
                  <c:v>2902753.38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D59-4B0E-89D1-F7FCF085CD38}"/>
            </c:ext>
          </c:extLst>
        </c:ser>
        <c:ser>
          <c:idx val="5"/>
          <c:order val="5"/>
          <c:tx>
            <c:strRef>
              <c:f>Arkusz1!$F$1</c:f>
              <c:strCache>
                <c:ptCount val="1"/>
                <c:pt idx="0">
                  <c:v>zobowiązania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8417114284719944E-2"/>
                  <c:y val="0.214021163690925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D59-4B0E-89D1-F7FCF085CD3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0" i="0" baseline="0">
                    <a:latin typeface="Arial Black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Arkusz1!$F$2</c:f>
              <c:numCache>
                <c:formatCode>0.00</c:formatCode>
                <c:ptCount val="1"/>
                <c:pt idx="0">
                  <c:v>28915231.75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8D59-4B0E-89D1-F7FCF085C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shape val="box"/>
        <c:axId val="186634240"/>
        <c:axId val="186635776"/>
        <c:axId val="0"/>
      </c:bar3DChart>
      <c:catAx>
        <c:axId val="186634240"/>
        <c:scaling>
          <c:orientation val="minMax"/>
        </c:scaling>
        <c:delete val="1"/>
        <c:axPos val="l"/>
        <c:majorTickMark val="out"/>
        <c:minorTickMark val="none"/>
        <c:tickLblPos val="none"/>
        <c:crossAx val="186635776"/>
        <c:crosses val="autoZero"/>
        <c:auto val="1"/>
        <c:lblAlgn val="ctr"/>
        <c:lblOffset val="100"/>
        <c:noMultiLvlLbl val="0"/>
      </c:catAx>
      <c:valAx>
        <c:axId val="18663577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one"/>
        <c:crossAx val="186634240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5.5251342854159662E-2"/>
          <c:y val="0.8579146636640913"/>
          <c:w val="0.88417375314686164"/>
          <c:h val="0.14025517139793517"/>
        </c:manualLayout>
      </c:layout>
      <c:overlay val="0"/>
      <c:txPr>
        <a:bodyPr/>
        <a:lstStyle/>
        <a:p>
          <a:pPr rtl="0">
            <a:defRPr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Stan zadłużenia w latach </a:t>
            </a:r>
            <a:r>
              <a:rPr lang="pl-PL" dirty="0" smtClean="0">
                <a:solidFill>
                  <a:schemeClr val="tx1"/>
                </a:solidFill>
              </a:rPr>
              <a:t>2017 </a:t>
            </a:r>
            <a:r>
              <a:rPr lang="pl-PL" dirty="0">
                <a:solidFill>
                  <a:schemeClr val="tx1"/>
                </a:solidFill>
              </a:rPr>
              <a:t>- </a:t>
            </a:r>
            <a:r>
              <a:rPr lang="pl-PL" dirty="0" smtClean="0">
                <a:solidFill>
                  <a:schemeClr val="tx1"/>
                </a:solidFill>
              </a:rPr>
              <a:t>2021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864923906627406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132437839317356"/>
          <c:y val="0.1396236702296271"/>
          <c:w val="0.7783683738652275"/>
          <c:h val="0.795964091445091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</c:numCache>
            </c:num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22680000</c:v>
                </c:pt>
                <c:pt idx="1">
                  <c:v>21680000</c:v>
                </c:pt>
                <c:pt idx="2">
                  <c:v>23680000</c:v>
                </c:pt>
                <c:pt idx="3">
                  <c:v>28864846.82</c:v>
                </c:pt>
                <c:pt idx="4">
                  <c:v>11000000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1E-4A8E-8FCF-613F041C8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153088"/>
        <c:axId val="232154624"/>
      </c:barChart>
      <c:catAx>
        <c:axId val="232153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32154624"/>
        <c:crosses val="autoZero"/>
        <c:auto val="1"/>
        <c:lblAlgn val="ctr"/>
        <c:lblOffset val="100"/>
        <c:noMultiLvlLbl val="0"/>
      </c:catAx>
      <c:valAx>
        <c:axId val="232154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232153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UDZIAŁ</a:t>
            </a:r>
            <a:r>
              <a:rPr lang="pl-PL" baseline="0" dirty="0">
                <a:solidFill>
                  <a:schemeClr val="tx1"/>
                </a:solidFill>
              </a:rPr>
              <a:t>  DŁUGU  W  DOCHODACH   BUDŻETOWYCH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7315500785419145"/>
          <c:y val="2.0128824476650562E-3"/>
        </c:manualLayout>
      </c:layout>
      <c:overlay val="0"/>
      <c:spPr>
        <a:noFill/>
      </c:spPr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97014492968972"/>
          <c:y val="0.12754637554363674"/>
          <c:w val="0.7783683738652275"/>
          <c:h val="0.7959640914450916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.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Arkusz1!$A$4:$A$9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Arkusz1!$B$4:$B$9</c:f>
              <c:numCache>
                <c:formatCode>General</c:formatCode>
                <c:ptCount val="6"/>
                <c:pt idx="0">
                  <c:v>0.2039</c:v>
                </c:pt>
                <c:pt idx="1">
                  <c:v>0.12939999999999999</c:v>
                </c:pt>
                <c:pt idx="2">
                  <c:v>0.31219999999999998</c:v>
                </c:pt>
                <c:pt idx="3">
                  <c:v>0.23910000000000001</c:v>
                </c:pt>
                <c:pt idx="4">
                  <c:v>0.2344</c:v>
                </c:pt>
                <c:pt idx="5">
                  <c:v>0.22439999999999999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EC-4BD4-A686-E85B7541D4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32344960"/>
        <c:axId val="232346752"/>
        <c:axId val="129988352"/>
      </c:bar3DChart>
      <c:catAx>
        <c:axId val="23234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2346752"/>
        <c:crosses val="autoZero"/>
        <c:auto val="1"/>
        <c:lblAlgn val="ctr"/>
        <c:lblOffset val="100"/>
        <c:noMultiLvlLbl val="0"/>
      </c:catAx>
      <c:valAx>
        <c:axId val="232346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32344960"/>
        <c:crosses val="autoZero"/>
        <c:crossBetween val="between"/>
      </c:valAx>
      <c:serAx>
        <c:axId val="129988352"/>
        <c:scaling>
          <c:orientation val="minMax"/>
        </c:scaling>
        <c:delete val="0"/>
        <c:axPos val="b"/>
        <c:majorTickMark val="out"/>
        <c:minorTickMark val="none"/>
        <c:tickLblPos val="nextTo"/>
        <c:crossAx val="23234675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WYDATKI INWESTYCYCJNE WEDŁUG DZIAŁÓW W </a:t>
            </a:r>
            <a:r>
              <a:rPr lang="pl-PL" dirty="0" smtClean="0">
                <a:solidFill>
                  <a:schemeClr val="tx1"/>
                </a:solidFill>
              </a:rPr>
              <a:t>2021 </a:t>
            </a:r>
            <a:r>
              <a:rPr lang="pl-PL" dirty="0">
                <a:solidFill>
                  <a:schemeClr val="tx1"/>
                </a:solidFill>
              </a:rPr>
              <a:t>ROKU </a:t>
            </a:r>
            <a:r>
              <a:rPr lang="pl-PL" baseline="0" dirty="0" smtClean="0">
                <a:solidFill>
                  <a:schemeClr val="tx1"/>
                </a:solidFill>
              </a:rPr>
              <a:t>20.023.172,84</a:t>
            </a:r>
            <a:r>
              <a:rPr lang="pl-PL" dirty="0" smtClean="0">
                <a:solidFill>
                  <a:schemeClr val="tx1"/>
                </a:solidFill>
              </a:rPr>
              <a:t>zł</a:t>
            </a:r>
            <a:endParaRPr lang="pl-PL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572660440611041"/>
          <c:y val="2.9629679609437787E-2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40611756342957128"/>
          <c:y val="0.11350191590829919"/>
          <c:w val="0.59388243657042872"/>
          <c:h val="0.872722222222222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,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21666666666666667"/>
                  <c:y val="-3.807596567108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2C7-4465-BEA5-A9567A65BE7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83333333333343"/>
                  <c:y val="-3.9243423866353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2C7-4465-BEA5-A9567A65BE7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333333333333332E-3"/>
                  <c:y val="-1.2962962962963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2C7-4465-BEA5-A9567A65BE7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722222222222205E-3"/>
                  <c:y val="1.1581404953238221E-3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2C7-4465-BEA5-A9567A65BE70}"/>
                </c:ext>
                <c:ext xmlns:c15="http://schemas.microsoft.com/office/drawing/2012/chart" uri="{CE6537A1-D6FC-4f65-9D91-7224C49458BB}">
                  <c15:layout>
                    <c:manualLayout>
                      <c:w val="0.17665977690288712"/>
                      <c:h val="4.8566353898200867E-2"/>
                    </c:manualLayout>
                  </c15:layout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TRANSPORT I ŁĄCZNOŚĆ</c:v>
                </c:pt>
                <c:pt idx="1">
                  <c:v>GOSPODARKA KOMUNALNA I OCHRONA ŚRODOWISKA</c:v>
                </c:pt>
                <c:pt idx="2">
                  <c:v>KULTURA I OCHRONA DZIEDZICTWA NARODOWEGO</c:v>
                </c:pt>
                <c:pt idx="3">
                  <c:v>GOSPODARKA MIESZKANIOWA</c:v>
                </c:pt>
                <c:pt idx="4">
                  <c:v>ROLNICTWO I ŁOWIECTWO</c:v>
                </c:pt>
                <c:pt idx="5">
                  <c:v>POMOC SPOŁECZNA</c:v>
                </c:pt>
                <c:pt idx="6">
                  <c:v>OŚWIATA I WYCHOWANIE</c:v>
                </c:pt>
                <c:pt idx="7">
                  <c:v>TURYSTYKA</c:v>
                </c:pt>
                <c:pt idx="8">
                  <c:v>ADMINISTRACJA PUBLICZNA</c:v>
                </c:pt>
                <c:pt idx="9">
                  <c:v>KULTURA FIZYCZNA</c:v>
                </c:pt>
              </c:strCache>
            </c:strRef>
          </c:cat>
          <c:val>
            <c:numRef>
              <c:f>Arkusz1!$B$2:$B$11</c:f>
              <c:numCache>
                <c:formatCode>General</c:formatCode>
                <c:ptCount val="10"/>
                <c:pt idx="0">
                  <c:v>6785718.75</c:v>
                </c:pt>
                <c:pt idx="1">
                  <c:v>5350732.3600000003</c:v>
                </c:pt>
                <c:pt idx="2">
                  <c:v>4144951.3</c:v>
                </c:pt>
                <c:pt idx="3">
                  <c:v>2588001.17</c:v>
                </c:pt>
                <c:pt idx="4">
                  <c:v>609568.74</c:v>
                </c:pt>
                <c:pt idx="5">
                  <c:v>185741.51</c:v>
                </c:pt>
                <c:pt idx="6">
                  <c:v>172192.99</c:v>
                </c:pt>
                <c:pt idx="7">
                  <c:v>116978.69</c:v>
                </c:pt>
                <c:pt idx="8">
                  <c:v>57287.33</c:v>
                </c:pt>
                <c:pt idx="9">
                  <c:v>12000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2C7-4465-BEA5-A9567A65B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498688"/>
        <c:axId val="232500224"/>
      </c:barChart>
      <c:catAx>
        <c:axId val="2324986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pl-PL"/>
          </a:p>
        </c:txPr>
        <c:crossAx val="232500224"/>
        <c:crosses val="autoZero"/>
        <c:auto val="1"/>
        <c:lblAlgn val="ctr"/>
        <c:lblOffset val="100"/>
        <c:noMultiLvlLbl val="0"/>
      </c:catAx>
      <c:valAx>
        <c:axId val="2325002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232498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pl-PL" sz="1800" dirty="0">
                <a:solidFill>
                  <a:schemeClr val="tx1"/>
                </a:solidFill>
              </a:rPr>
              <a:t>WYKONANIE BUDŻETU GMINY BRUSY W LATACH </a:t>
            </a:r>
            <a:r>
              <a:rPr lang="pl-PL" sz="1800" dirty="0" smtClean="0">
                <a:solidFill>
                  <a:schemeClr val="tx1"/>
                </a:solidFill>
              </a:rPr>
              <a:t>2017 </a:t>
            </a:r>
            <a:r>
              <a:rPr lang="pl-PL" sz="1800" dirty="0">
                <a:solidFill>
                  <a:schemeClr val="tx1"/>
                </a:solidFill>
              </a:rPr>
              <a:t>- </a:t>
            </a:r>
            <a:r>
              <a:rPr lang="pl-PL" sz="1800" dirty="0" smtClean="0">
                <a:solidFill>
                  <a:schemeClr val="tx1"/>
                </a:solidFill>
              </a:rPr>
              <a:t>2021</a:t>
            </a:r>
            <a:endParaRPr lang="pl-PL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8088632898556909"/>
          <c:y val="8.518518518518518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"/>
          <c:y val="0.39590871974336539"/>
          <c:w val="0.96472572178478"/>
          <c:h val="0.34345392242636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dochody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Arkusz1!$A$7:$A$11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Arkusz1!$B$7:$B$11</c:f>
              <c:numCache>
                <c:formatCode>#,##0.00</c:formatCode>
                <c:ptCount val="5"/>
                <c:pt idx="0" formatCode="0.00">
                  <c:v>85019161</c:v>
                </c:pt>
                <c:pt idx="1">
                  <c:v>92457827.439999998</c:v>
                </c:pt>
                <c:pt idx="2">
                  <c:v>99028919.469999999</c:v>
                </c:pt>
                <c:pt idx="3">
                  <c:v>92497854.769999996</c:v>
                </c:pt>
                <c:pt idx="4" formatCode="General">
                  <c:v>101056210.09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C3-44F9-9406-D7061A01424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wydatki</c:v>
                </c:pt>
              </c:strCache>
            </c:strRef>
          </c:tx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Arkusz1!$A$7:$A$11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Arkusz1!$C$7:$C$11</c:f>
              <c:numCache>
                <c:formatCode>#,##0.00</c:formatCode>
                <c:ptCount val="5"/>
                <c:pt idx="0" formatCode="0.00">
                  <c:v>85217640.159999996</c:v>
                </c:pt>
                <c:pt idx="1">
                  <c:v>108586862.59</c:v>
                </c:pt>
                <c:pt idx="2">
                  <c:v>93948753.269999996</c:v>
                </c:pt>
                <c:pt idx="3">
                  <c:v>86942095.079999998</c:v>
                </c:pt>
                <c:pt idx="4" formatCode="General">
                  <c:v>100103142.47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C3-44F9-9406-D7061A01424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nadwyżki/deficyt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4.115766140406105E-3"/>
                  <c:y val="0.1521975794692330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2793239104181641E-17"/>
                  <c:y val="0.2279502770487022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EC3-44F9-9406-D7061A0142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216454629638869E-3"/>
                  <c:y val="2.87795275590544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EC3-44F9-9406-D7061A0142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5555983852112372E-3"/>
                  <c:y val="1.1200058326042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EC3-44F9-9406-D7061A0142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759338956010596E-3"/>
                  <c:y val="-2.4438611840186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EC3-44F9-9406-D7061A0142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aseline="0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Arkusz1!$A$7:$A$11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Arkusz1!$D$7:$D$11</c:f>
              <c:numCache>
                <c:formatCode>#,##0.00</c:formatCode>
                <c:ptCount val="5"/>
                <c:pt idx="0" formatCode="0.00">
                  <c:v>-198479.25</c:v>
                </c:pt>
                <c:pt idx="1">
                  <c:v>-16129035.15</c:v>
                </c:pt>
                <c:pt idx="2">
                  <c:v>5080166.2</c:v>
                </c:pt>
                <c:pt idx="3">
                  <c:v>5555759.6900000004</c:v>
                </c:pt>
                <c:pt idx="4" formatCode="General">
                  <c:v>953067.62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EC3-44F9-9406-D7061A014240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należności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1.4398322448051456E-3"/>
                  <c:y val="-1.1111111111111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EC3-44F9-9406-D7061A0142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Arkusz1!$A$7:$A$11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Arkusz1!$E$7:$E$11</c:f>
              <c:numCache>
                <c:formatCode>#,##0.00</c:formatCode>
                <c:ptCount val="5"/>
                <c:pt idx="0" formatCode="0.00">
                  <c:v>2277508.87</c:v>
                </c:pt>
                <c:pt idx="1">
                  <c:v>2504342.79</c:v>
                </c:pt>
                <c:pt idx="2">
                  <c:v>2624376.2799999998</c:v>
                </c:pt>
                <c:pt idx="3">
                  <c:v>2868408.29</c:v>
                </c:pt>
                <c:pt idx="4" formatCode="General">
                  <c:v>2902753.38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EC3-44F9-9406-D7061A014240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zobowiązania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2.87966448961007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EC3-44F9-9406-D7061A0142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Arkusz1!$A$7:$A$11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Arkusz1!$F$7:$F$11</c:f>
              <c:numCache>
                <c:formatCode>#,##0.00</c:formatCode>
                <c:ptCount val="5"/>
                <c:pt idx="0" formatCode="0.00">
                  <c:v>14476139.550000001</c:v>
                </c:pt>
                <c:pt idx="1">
                  <c:v>32612492.399999999</c:v>
                </c:pt>
                <c:pt idx="2">
                  <c:v>27164247.030000001</c:v>
                </c:pt>
                <c:pt idx="3">
                  <c:v>27409904.010000002</c:v>
                </c:pt>
                <c:pt idx="4" formatCode="General">
                  <c:v>28915231.75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EC3-44F9-9406-D7061A0142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axId val="154815104"/>
        <c:axId val="154837376"/>
      </c:barChart>
      <c:catAx>
        <c:axId val="15481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4837376"/>
        <c:crosses val="autoZero"/>
        <c:auto val="1"/>
        <c:lblAlgn val="ctr"/>
        <c:lblOffset val="100"/>
        <c:noMultiLvlLbl val="0"/>
      </c:catAx>
      <c:valAx>
        <c:axId val="154837376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1548151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9638223442010913E-2"/>
          <c:y val="0.93089712524701229"/>
          <c:w val="0.89485698724512708"/>
          <c:h val="5.139851268591426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DOCHODY I WYDATKI W PRZELICZENIU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NA JEDNEGO MIESZKAŃCA GMINY BRUSY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W LATACH </a:t>
            </a:r>
            <a:r>
              <a:rPr lang="pl-PL" dirty="0" smtClean="0">
                <a:solidFill>
                  <a:schemeClr val="tx1"/>
                </a:solidFill>
              </a:rPr>
              <a:t>2017 </a:t>
            </a:r>
            <a:r>
              <a:rPr lang="pl-PL" dirty="0">
                <a:solidFill>
                  <a:schemeClr val="tx1"/>
                </a:solidFill>
              </a:rPr>
              <a:t>-</a:t>
            </a:r>
            <a:r>
              <a:rPr lang="pl-PL" dirty="0" smtClean="0">
                <a:solidFill>
                  <a:schemeClr val="tx1"/>
                </a:solidFill>
              </a:rPr>
              <a:t>2021 </a:t>
            </a:r>
            <a:r>
              <a:rPr lang="pl-PL" dirty="0">
                <a:solidFill>
                  <a:schemeClr val="tx1"/>
                </a:solidFill>
              </a:rPr>
              <a:t>(W </a:t>
            </a:r>
            <a:r>
              <a:rPr lang="pl-PL" dirty="0" smtClean="0">
                <a:solidFill>
                  <a:schemeClr val="tx1"/>
                </a:solidFill>
              </a:rPr>
              <a:t>2021r</a:t>
            </a:r>
            <a:r>
              <a:rPr lang="pl-PL" dirty="0">
                <a:solidFill>
                  <a:schemeClr val="tx1"/>
                </a:solidFill>
              </a:rPr>
              <a:t>. – </a:t>
            </a:r>
            <a:r>
              <a:rPr lang="pl-PL" dirty="0" smtClean="0">
                <a:solidFill>
                  <a:schemeClr val="tx1"/>
                </a:solidFill>
              </a:rPr>
              <a:t>14.562 </a:t>
            </a:r>
            <a:r>
              <a:rPr lang="pl-PL" dirty="0">
                <a:solidFill>
                  <a:schemeClr val="tx1"/>
                </a:solidFill>
              </a:rPr>
              <a:t>MIESZKAŃCÓW)</a:t>
            </a:r>
          </a:p>
        </c:rich>
      </c:tx>
      <c:layout>
        <c:manualLayout>
          <c:xMode val="edge"/>
          <c:yMode val="edge"/>
          <c:x val="0.22620919512270957"/>
          <c:y val="4.04253100334801E-2"/>
        </c:manualLayout>
      </c:layout>
      <c:overlay val="1"/>
    </c:title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033668081619815E-3"/>
          <c:y val="0.2517176588425174"/>
          <c:w val="0.98238605085418418"/>
          <c:h val="0.681096142816087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dochody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033668081619914E-3"/>
                  <c:y val="0.16613771707194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9999890266452E-3"/>
                  <c:y val="0.159168860476142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9663209450253265E-4"/>
                  <c:y val="0.2404989153223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5841811774044E-3"/>
                  <c:y val="0.235492209601670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5932634574482028E-3"/>
                  <c:y val="0.225297058577442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Arkusz1!$A$5:$A$9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Arkusz1!$B$5:$B$9</c:f>
              <c:numCache>
                <c:formatCode>General</c:formatCode>
                <c:ptCount val="5"/>
                <c:pt idx="0">
                  <c:v>5847.66</c:v>
                </c:pt>
                <c:pt idx="1">
                  <c:v>6351.87</c:v>
                </c:pt>
                <c:pt idx="2">
                  <c:v>6793.97</c:v>
                </c:pt>
                <c:pt idx="3">
                  <c:v>6333.3</c:v>
                </c:pt>
                <c:pt idx="4">
                  <c:v>6939.72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884-442E-8B5F-1369D8B1D48A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wydatki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581984677538831E-2"/>
                  <c:y val="-1.5400118107992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436926070679378E-2"/>
                  <c:y val="3.094483968719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438539153844607E-2"/>
                  <c:y val="-1.3475254920459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516834040809907E-2"/>
                  <c:y val="-9.6250738174953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9380471817681365E-2"/>
                  <c:y val="-1.6267738935257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884-442E-8B5F-1369D8B1D4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Arkusz1!$A$5:$A$9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Arkusz1!$C$5:$C$9</c:f>
              <c:numCache>
                <c:formatCode>General</c:formatCode>
                <c:ptCount val="5"/>
                <c:pt idx="0">
                  <c:v>5861.31</c:v>
                </c:pt>
                <c:pt idx="1">
                  <c:v>7459.94</c:v>
                </c:pt>
                <c:pt idx="2">
                  <c:v>6445.44</c:v>
                </c:pt>
                <c:pt idx="3">
                  <c:v>5952.9</c:v>
                </c:pt>
                <c:pt idx="4">
                  <c:v>6874.27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884-442E-8B5F-1369D8B1D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52800"/>
        <c:axId val="128664704"/>
        <c:axId val="128647616"/>
      </c:bar3DChart>
      <c:catAx>
        <c:axId val="4665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664704"/>
        <c:crosses val="autoZero"/>
        <c:auto val="1"/>
        <c:lblAlgn val="ctr"/>
        <c:lblOffset val="100"/>
        <c:noMultiLvlLbl val="0"/>
      </c:catAx>
      <c:valAx>
        <c:axId val="1286647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6652800"/>
        <c:crosses val="autoZero"/>
        <c:crossBetween val="between"/>
      </c:valAx>
      <c:serAx>
        <c:axId val="128647616"/>
        <c:scaling>
          <c:orientation val="minMax"/>
        </c:scaling>
        <c:delete val="1"/>
        <c:axPos val="b"/>
        <c:majorTickMark val="out"/>
        <c:minorTickMark val="none"/>
        <c:tickLblPos val="none"/>
        <c:crossAx val="128664704"/>
        <c:crosses val="autoZero"/>
      </c:serAx>
    </c:plotArea>
    <c:legend>
      <c:legendPos val="r"/>
      <c:layout>
        <c:manualLayout>
          <c:xMode val="edge"/>
          <c:yMode val="edge"/>
          <c:x val="5.3181907132497784E-2"/>
          <c:y val="0.8575352656641636"/>
          <c:w val="0.14789384742281644"/>
          <c:h val="9.723325358416518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2361461753292E-3"/>
          <c:y val="0.107206695450886"/>
          <c:w val="0.98333338920196611"/>
          <c:h val="0.62045740128491467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STRUKTURA DOCHODÓW BIEŻĄCYCH W 2021 ROKU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33CC3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rgbClr val="FF00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3.8971484011355063E-2"/>
                  <c:y val="-4.56092778123587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312172929061523"/>
                  <c:y val="-1.381583400056443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5528758298886325E-2"/>
                  <c:y val="-7.90342168982746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293869646667614E-2"/>
                  <c:y val="-1.65759040821773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517972141026476E-2"/>
                  <c:y val="-6.84119389033402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831222776013393E-2"/>
                  <c:y val="-7.09077576955594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8183137697343918E-2"/>
                  <c:y val="-3.88922385649802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1445725379172431E-2"/>
                  <c:y val="-1.51757296436831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10642663267299803"/>
                  <c:y val="-1.621786595869936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Arkusz1!$A$2:$A$9</c:f>
              <c:strCache>
                <c:ptCount val="8"/>
                <c:pt idx="0">
                  <c:v>Subwencja ogólna</c:v>
                </c:pt>
                <c:pt idx="1">
                  <c:v>Podstawowe dochody podatkowe</c:v>
                </c:pt>
                <c:pt idx="2">
                  <c:v>Dotacje celowe i dochody z zakresu administracji rządowej</c:v>
                </c:pt>
                <c:pt idx="3">
                  <c:v>Dotacje celowe  </c:v>
                </c:pt>
                <c:pt idx="4">
                  <c:v>Pozostałe dochody</c:v>
                </c:pt>
                <c:pt idx="5">
                  <c:v>Opłata śmieciowa</c:v>
                </c:pt>
                <c:pt idx="6">
                  <c:v>Środki z Funduszu Przeciwdziałania COVID-19</c:v>
                </c:pt>
                <c:pt idx="7">
                  <c:v>Środki unijne</c:v>
                </c:pt>
              </c:strCache>
            </c:strRef>
          </c:cat>
          <c:val>
            <c:numRef>
              <c:f>Arkusz1!$B$2:$B$9</c:f>
              <c:numCache>
                <c:formatCode>#\ ##0.00\ "zł"</c:formatCode>
                <c:ptCount val="8"/>
                <c:pt idx="0">
                  <c:v>32787805</c:v>
                </c:pt>
                <c:pt idx="1">
                  <c:v>16122765.26</c:v>
                </c:pt>
                <c:pt idx="2">
                  <c:v>33671735.960000001</c:v>
                </c:pt>
                <c:pt idx="3">
                  <c:v>1925408.52</c:v>
                </c:pt>
                <c:pt idx="4">
                  <c:v>2488957.91</c:v>
                </c:pt>
                <c:pt idx="5">
                  <c:v>2855143.89</c:v>
                </c:pt>
                <c:pt idx="6">
                  <c:v>277481</c:v>
                </c:pt>
                <c:pt idx="7">
                  <c:v>1425968.56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553352309513497E-3"/>
          <c:y val="0.72050847774530535"/>
          <c:w val="0.89408600193848187"/>
          <c:h val="0.267411399319010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115959337851353E-2"/>
          <c:y val="0.107206695450886"/>
          <c:w val="0.94836361572852068"/>
          <c:h val="0.60013357188503857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STRUKTURA DOCHODÓW MAJĄTOWYCH W 2021 ROKU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4.0090612537304282E-2"/>
                  <c:y val="-3.83613187295919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5814593397668461E-2"/>
                  <c:y val="-3.18813969855286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472885196663973E-2"/>
                  <c:y val="7.683939616688519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198468369414893E-3"/>
                  <c:y val="-6.39982161965512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1982849606748566E-2"/>
                  <c:y val="-5.712100666828127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0884125901719733E-2"/>
                  <c:y val="1.9596233102143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970350277172268E-2"/>
                  <c:y val="-2.00838157190708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8259345704883381E-2"/>
                  <c:y val="-0.1120627574486062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505251811101449"/>
                  <c:y val="-4.92679684591117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Arkusz1!$A$2:$A$11</c:f>
              <c:strCache>
                <c:ptCount val="10"/>
                <c:pt idx="0">
                  <c:v>Dotacja do zadania "Teren rekreacyjny miejscem aktywności mieszkańców Sołectwa Rolbik"</c:v>
                </c:pt>
                <c:pt idx="1">
                  <c:v>Refundacja wydatków inwestycyjnych w ramach Funduszu Sołeckiego</c:v>
                </c:pt>
                <c:pt idx="2">
                  <c:v>Dotacja na modernizację dróg dojazdowych do gruntów rolnych</c:v>
                </c:pt>
                <c:pt idx="3">
                  <c:v>Środki z RFRD</c:v>
                </c:pt>
                <c:pt idx="4">
                  <c:v>Środki z RFIL </c:v>
                </c:pt>
                <c:pt idx="5">
                  <c:v>Środki z funduszu Przeciwdziałania COVID-19 na realizację programu "Laboratoria Przyszłości"</c:v>
                </c:pt>
                <c:pt idx="6">
                  <c:v>Dotacja na dokończenie przebudowy i adaptacji budynku ośrodka wsparcia  - ŚDS</c:v>
                </c:pt>
                <c:pt idx="7">
                  <c:v>Refundacje ze środków unijnych</c:v>
                </c:pt>
                <c:pt idx="8">
                  <c:v>Dochody ze sprzedaży majątku</c:v>
                </c:pt>
                <c:pt idx="9">
                  <c:v>Wpływy z tytułu przekształcenia prawa użytowania wieczystego w prawo własności </c:v>
                </c:pt>
              </c:strCache>
            </c:strRef>
          </c:cat>
          <c:val>
            <c:numRef>
              <c:f>Arkusz1!$B$2:$B$11</c:f>
              <c:numCache>
                <c:formatCode>#\ ##0.00\ "zł"</c:formatCode>
                <c:ptCount val="10"/>
                <c:pt idx="0">
                  <c:v>10000</c:v>
                </c:pt>
                <c:pt idx="1">
                  <c:v>46604.02</c:v>
                </c:pt>
                <c:pt idx="2">
                  <c:v>286364.93</c:v>
                </c:pt>
                <c:pt idx="3">
                  <c:v>2564935.2400000002</c:v>
                </c:pt>
                <c:pt idx="4">
                  <c:v>400000</c:v>
                </c:pt>
                <c:pt idx="5">
                  <c:v>605400</c:v>
                </c:pt>
                <c:pt idx="6">
                  <c:v>184500</c:v>
                </c:pt>
                <c:pt idx="7">
                  <c:v>5329318.03</c:v>
                </c:pt>
                <c:pt idx="8">
                  <c:v>70350</c:v>
                </c:pt>
                <c:pt idx="9">
                  <c:v>3471.77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553352309513497E-3"/>
          <c:y val="0.70645320058649308"/>
          <c:w val="0.87736132766857322"/>
          <c:h val="0.293546799413507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Wpływy z podstawowych dochodów podatkowych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 za </a:t>
            </a:r>
            <a:r>
              <a:rPr lang="pl-PL" dirty="0" smtClean="0">
                <a:solidFill>
                  <a:schemeClr val="tx1"/>
                </a:solidFill>
              </a:rPr>
              <a:t>2021 </a:t>
            </a:r>
            <a:r>
              <a:rPr lang="pl-PL" dirty="0">
                <a:solidFill>
                  <a:schemeClr val="tx1"/>
                </a:solidFill>
              </a:rPr>
              <a:t>rok</a:t>
            </a:r>
          </a:p>
          <a:p>
            <a:pPr>
              <a:defRPr>
                <a:solidFill>
                  <a:schemeClr val="tx1"/>
                </a:solidFill>
              </a:defRPr>
            </a:pPr>
            <a:endParaRPr lang="pl-PL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0267891861221774"/>
          <c:y val="1.23048576931880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1137418263050146"/>
          <c:y val="0.1639107282653349"/>
          <c:w val="0.42237556442141361"/>
          <c:h val="0.801225574419380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plan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Arkusz1!$A$2:$A$10</c:f>
              <c:strCache>
                <c:ptCount val="9"/>
                <c:pt idx="0">
                  <c:v>Karta podatkowa</c:v>
                </c:pt>
                <c:pt idx="1">
                  <c:v>Wpływy z opłaty skarbowej</c:v>
                </c:pt>
                <c:pt idx="2">
                  <c:v>Udziały w CIT</c:v>
                </c:pt>
                <c:pt idx="3">
                  <c:v>Podatek od środków transportowych</c:v>
                </c:pt>
                <c:pt idx="4">
                  <c:v>Podatek od czynności cywilnoprawnych</c:v>
                </c:pt>
                <c:pt idx="5">
                  <c:v>Podatek rolny</c:v>
                </c:pt>
                <c:pt idx="6">
                  <c:v>Podatek leśny</c:v>
                </c:pt>
                <c:pt idx="7">
                  <c:v>Podatek od nieruchomości</c:v>
                </c:pt>
                <c:pt idx="8">
                  <c:v>Udziały w PIT</c:v>
                </c:pt>
              </c:strCache>
            </c:strRef>
          </c:cat>
          <c:val>
            <c:numRef>
              <c:f>Arkusz1!$B$2:$B$10</c:f>
              <c:numCache>
                <c:formatCode>#,##0.00</c:formatCode>
                <c:ptCount val="9"/>
                <c:pt idx="0">
                  <c:v>3138</c:v>
                </c:pt>
                <c:pt idx="1">
                  <c:v>51893</c:v>
                </c:pt>
                <c:pt idx="2">
                  <c:v>173040</c:v>
                </c:pt>
                <c:pt idx="3">
                  <c:v>412003</c:v>
                </c:pt>
                <c:pt idx="4">
                  <c:v>487430</c:v>
                </c:pt>
                <c:pt idx="5">
                  <c:v>480302</c:v>
                </c:pt>
                <c:pt idx="6">
                  <c:v>666860</c:v>
                </c:pt>
                <c:pt idx="7">
                  <c:v>4688000</c:v>
                </c:pt>
                <c:pt idx="8">
                  <c:v>8096371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E0-4083-BD57-933D5BCB6E4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wykonanie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Arkusz1!$A$2:$A$10</c:f>
              <c:strCache>
                <c:ptCount val="9"/>
                <c:pt idx="0">
                  <c:v>Karta podatkowa</c:v>
                </c:pt>
                <c:pt idx="1">
                  <c:v>Wpływy z opłaty skarbowej</c:v>
                </c:pt>
                <c:pt idx="2">
                  <c:v>Udziały w CIT</c:v>
                </c:pt>
                <c:pt idx="3">
                  <c:v>Podatek od środków transportowych</c:v>
                </c:pt>
                <c:pt idx="4">
                  <c:v>Podatek od czynności cywilnoprawnych</c:v>
                </c:pt>
                <c:pt idx="5">
                  <c:v>Podatek rolny</c:v>
                </c:pt>
                <c:pt idx="6">
                  <c:v>Podatek leśny</c:v>
                </c:pt>
                <c:pt idx="7">
                  <c:v>Podatek od nieruchomości</c:v>
                </c:pt>
                <c:pt idx="8">
                  <c:v>Udziały w PIT</c:v>
                </c:pt>
              </c:strCache>
            </c:strRef>
          </c:cat>
          <c:val>
            <c:numRef>
              <c:f>Arkusz1!$C$2:$C$10</c:f>
              <c:numCache>
                <c:formatCode>#,##0.00</c:formatCode>
                <c:ptCount val="9"/>
                <c:pt idx="0">
                  <c:v>27971</c:v>
                </c:pt>
                <c:pt idx="1">
                  <c:v>63900.23</c:v>
                </c:pt>
                <c:pt idx="2">
                  <c:v>148247.89000000001</c:v>
                </c:pt>
                <c:pt idx="3">
                  <c:v>400216.96</c:v>
                </c:pt>
                <c:pt idx="4">
                  <c:v>646301.46</c:v>
                </c:pt>
                <c:pt idx="5">
                  <c:v>475708.24</c:v>
                </c:pt>
                <c:pt idx="6">
                  <c:v>650721.31000000006</c:v>
                </c:pt>
                <c:pt idx="7">
                  <c:v>4945924.2</c:v>
                </c:pt>
                <c:pt idx="8">
                  <c:v>8763774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E0-4083-BD57-933D5BCB6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585088"/>
        <c:axId val="232586624"/>
      </c:barChart>
      <c:catAx>
        <c:axId val="2325850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32586624"/>
        <c:crosses val="autoZero"/>
        <c:auto val="1"/>
        <c:lblAlgn val="ctr"/>
        <c:lblOffset val="100"/>
        <c:noMultiLvlLbl val="0"/>
      </c:catAx>
      <c:valAx>
        <c:axId val="232586624"/>
        <c:scaling>
          <c:orientation val="minMax"/>
        </c:scaling>
        <c:delete val="0"/>
        <c:axPos val="b"/>
        <c:majorGridlines/>
        <c:numFmt formatCode="#,##0.00" sourceLinked="1"/>
        <c:majorTickMark val="none"/>
        <c:minorTickMark val="none"/>
        <c:tickLblPos val="none"/>
        <c:spPr>
          <a:noFill/>
        </c:spPr>
        <c:crossAx val="232585088"/>
        <c:crosses val="autoZero"/>
        <c:crossBetween val="between"/>
      </c:valAx>
      <c:spPr>
        <a:ln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500" baseline="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 sz="1800" dirty="0">
                <a:solidFill>
                  <a:schemeClr val="tx1"/>
                </a:solidFill>
              </a:rPr>
              <a:t>Wpływy z podstawowych dochodów podatkowych w latach </a:t>
            </a:r>
            <a:r>
              <a:rPr lang="pl-PL" sz="1800" dirty="0" smtClean="0">
                <a:solidFill>
                  <a:schemeClr val="tx1"/>
                </a:solidFill>
              </a:rPr>
              <a:t>2017 </a:t>
            </a:r>
            <a:r>
              <a:rPr lang="pl-PL" sz="1800" dirty="0">
                <a:solidFill>
                  <a:schemeClr val="tx1"/>
                </a:solidFill>
              </a:rPr>
              <a:t>- </a:t>
            </a:r>
            <a:r>
              <a:rPr lang="pl-PL" sz="1800" dirty="0" smtClean="0">
                <a:solidFill>
                  <a:schemeClr val="tx1"/>
                </a:solidFill>
              </a:rPr>
              <a:t>2021</a:t>
            </a:r>
            <a:endParaRPr lang="pl-PL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0606078562071481"/>
          <c:y val="9.11471847610298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5.2584914285209526E-2"/>
          <c:w val="0.95664870142399383"/>
          <c:h val="0.702191203716994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karta podatkowa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5.2081441270239734E-3"/>
                  <c:y val="-2.6292457142604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208-445D-A6DF-12CE9EC962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Arkusz1!$B$4:$B$8</c:f>
              <c:numCache>
                <c:formatCode>#\ ##0.00\ "zł"</c:formatCode>
                <c:ptCount val="5"/>
                <c:pt idx="0">
                  <c:v>7850</c:v>
                </c:pt>
                <c:pt idx="1">
                  <c:v>2332</c:v>
                </c:pt>
                <c:pt idx="2">
                  <c:v>2944</c:v>
                </c:pt>
                <c:pt idx="3">
                  <c:v>2165</c:v>
                </c:pt>
                <c:pt idx="4">
                  <c:v>27971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08-445D-A6DF-12CE9EC9621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udziały w CIT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Arkusz1!$C$4:$C$8</c:f>
              <c:numCache>
                <c:formatCode>#\ ##0.00\ "zł"</c:formatCode>
                <c:ptCount val="5"/>
                <c:pt idx="0">
                  <c:v>125742</c:v>
                </c:pt>
                <c:pt idx="1">
                  <c:v>116849.24</c:v>
                </c:pt>
                <c:pt idx="2">
                  <c:v>116791.41</c:v>
                </c:pt>
                <c:pt idx="3">
                  <c:v>181802.64</c:v>
                </c:pt>
                <c:pt idx="4">
                  <c:v>148247.89000000001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08-445D-A6DF-12CE9EC9621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wpływy z opłaty skarbowej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1518657958440339E-2"/>
                  <c:y val="-0.196317013331448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208-445D-A6DF-12CE9EC962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Arkusz1!$D$4:$D$8</c:f>
              <c:numCache>
                <c:formatCode>#\ ##0.00\ "zł"</c:formatCode>
                <c:ptCount val="5"/>
                <c:pt idx="0">
                  <c:v>44918</c:v>
                </c:pt>
                <c:pt idx="1">
                  <c:v>46866</c:v>
                </c:pt>
                <c:pt idx="2">
                  <c:v>45344</c:v>
                </c:pt>
                <c:pt idx="3">
                  <c:v>55256.03</c:v>
                </c:pt>
                <c:pt idx="4">
                  <c:v>63900.23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208-445D-A6DF-12CE9EC9621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Podatek od środków transportu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Arkusz1!$E$4:$E$8</c:f>
              <c:numCache>
                <c:formatCode>#\ ##0.00\ "zł"</c:formatCode>
                <c:ptCount val="5"/>
                <c:pt idx="0">
                  <c:v>368521</c:v>
                </c:pt>
                <c:pt idx="1">
                  <c:v>345901.96</c:v>
                </c:pt>
                <c:pt idx="2">
                  <c:v>360790.01</c:v>
                </c:pt>
                <c:pt idx="3">
                  <c:v>396140.07</c:v>
                </c:pt>
                <c:pt idx="4">
                  <c:v>400216.96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208-445D-A6DF-12CE9EC9621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Podatek od czynności cywilnoprawnych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Arkusz1!$F$4:$F$8</c:f>
              <c:numCache>
                <c:formatCode>#\ ##0.00\ "zł"</c:formatCode>
                <c:ptCount val="5"/>
                <c:pt idx="0">
                  <c:v>389408</c:v>
                </c:pt>
                <c:pt idx="1">
                  <c:v>473126.31</c:v>
                </c:pt>
                <c:pt idx="2">
                  <c:v>529065.65</c:v>
                </c:pt>
                <c:pt idx="3">
                  <c:v>512352.81</c:v>
                </c:pt>
                <c:pt idx="4">
                  <c:v>646301.46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208-445D-A6DF-12CE9EC9621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Podatek rolny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Arkusz1!$G$4:$G$8</c:f>
              <c:numCache>
                <c:formatCode>#\ ##0.00\ "zł"</c:formatCode>
                <c:ptCount val="5"/>
                <c:pt idx="0">
                  <c:v>433441</c:v>
                </c:pt>
                <c:pt idx="1">
                  <c:v>430554.43</c:v>
                </c:pt>
                <c:pt idx="2">
                  <c:v>454519.68</c:v>
                </c:pt>
                <c:pt idx="3">
                  <c:v>483994.99</c:v>
                </c:pt>
                <c:pt idx="4">
                  <c:v>475708.24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208-445D-A6DF-12CE9EC9621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Podatek leśny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Arkusz1!$H$4:$H$8</c:f>
              <c:numCache>
                <c:formatCode>#\ ##0.00\ "zł"</c:formatCode>
                <c:ptCount val="5"/>
                <c:pt idx="0">
                  <c:v>728060</c:v>
                </c:pt>
                <c:pt idx="1">
                  <c:v>747451.38</c:v>
                </c:pt>
                <c:pt idx="2">
                  <c:v>736206.72</c:v>
                </c:pt>
                <c:pt idx="3">
                  <c:v>698284.14</c:v>
                </c:pt>
                <c:pt idx="4">
                  <c:v>650721.31000000006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208-445D-A6DF-12CE9EC9621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Udziały w PIT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591392784917852E-3"/>
                  <c:y val="0.12620379428450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208-445D-A6DF-12CE9EC962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24450963808329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208-445D-A6DF-12CE9EC962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887089177376416E-3"/>
                  <c:y val="0.136720777141544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208-445D-A6DF-12CE9EC962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295696392457831E-3"/>
                  <c:y val="0.152496251427109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208-445D-A6DF-12CE9EC962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60268386718E-2"/>
                  <c:y val="0.171777386665017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208-445D-A6DF-12CE9EC962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Arkusz1!$I$4:$I$8</c:f>
              <c:numCache>
                <c:formatCode>#\ ##0.00\ "zł"</c:formatCode>
                <c:ptCount val="5"/>
                <c:pt idx="0">
                  <c:v>5921101</c:v>
                </c:pt>
                <c:pt idx="1">
                  <c:v>6610114</c:v>
                </c:pt>
                <c:pt idx="2">
                  <c:v>7814633</c:v>
                </c:pt>
                <c:pt idx="3">
                  <c:v>8052569</c:v>
                </c:pt>
                <c:pt idx="4">
                  <c:v>8763774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208-445D-A6DF-12CE9EC9621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Podatek od nieruchomości</c:v>
                </c:pt>
              </c:strCache>
            </c:strRef>
          </c:tx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000" b="1" i="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Arkusz1!$J$4:$J$8</c:f>
              <c:numCache>
                <c:formatCode>#\ ##0.00\ "zł"</c:formatCode>
                <c:ptCount val="5"/>
                <c:pt idx="0">
                  <c:v>3510536</c:v>
                </c:pt>
                <c:pt idx="1">
                  <c:v>3965966.89</c:v>
                </c:pt>
                <c:pt idx="2">
                  <c:v>4177765.8</c:v>
                </c:pt>
                <c:pt idx="3">
                  <c:v>4691692.26</c:v>
                </c:pt>
                <c:pt idx="4">
                  <c:v>4945924.2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208-445D-A6DF-12CE9EC96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29415808"/>
        <c:axId val="129979520"/>
      </c:barChart>
      <c:catAx>
        <c:axId val="12941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9979520"/>
        <c:crosses val="autoZero"/>
        <c:auto val="1"/>
        <c:lblAlgn val="ctr"/>
        <c:lblOffset val="100"/>
        <c:noMultiLvlLbl val="0"/>
      </c:catAx>
      <c:valAx>
        <c:axId val="129979520"/>
        <c:scaling>
          <c:orientation val="minMax"/>
        </c:scaling>
        <c:delete val="0"/>
        <c:axPos val="l"/>
        <c:numFmt formatCode="#\ ##0.00\ &quot;zł&quot;" sourceLinked="1"/>
        <c:majorTickMark val="out"/>
        <c:minorTickMark val="none"/>
        <c:tickLblPos val="none"/>
        <c:crossAx val="1294158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81411288007437521"/>
          <c:w val="0.9624522205540369"/>
          <c:h val="0.174570597938780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 sz="1800" dirty="0">
                <a:solidFill>
                  <a:schemeClr val="tx1"/>
                </a:solidFill>
              </a:rPr>
              <a:t>Udział największych</a:t>
            </a:r>
            <a:r>
              <a:rPr lang="pl-PL" sz="1800" baseline="0" dirty="0">
                <a:solidFill>
                  <a:schemeClr val="tx1"/>
                </a:solidFill>
              </a:rPr>
              <a:t> wydatków w budżecie w latach </a:t>
            </a:r>
            <a:r>
              <a:rPr lang="pl-PL" sz="1800" baseline="0" dirty="0" smtClean="0">
                <a:solidFill>
                  <a:schemeClr val="tx1"/>
                </a:solidFill>
              </a:rPr>
              <a:t>2017 -2021</a:t>
            </a:r>
            <a:endParaRPr lang="pl-PL" sz="1800" dirty="0">
              <a:solidFill>
                <a:schemeClr val="tx1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594787479809124"/>
          <c:y val="9.815850666572446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6926609511580988E-3"/>
          <c:y val="0.22436230095022736"/>
          <c:w val="0.94183905350635344"/>
          <c:h val="0.488345885623808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Arkusz1!$C$1</c:f>
              <c:strCache>
                <c:ptCount val="1"/>
                <c:pt idx="0">
                  <c:v>oświata</c:v>
                </c:pt>
              </c:strCache>
            </c:strRef>
          </c:tx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="1" i="0" baseline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Arkusz1!$C$4:$C$8</c:f>
              <c:numCache>
                <c:formatCode>General</c:formatCode>
                <c:ptCount val="5"/>
                <c:pt idx="0">
                  <c:v>0.23769999999999999</c:v>
                </c:pt>
                <c:pt idx="1">
                  <c:v>0.2021</c:v>
                </c:pt>
                <c:pt idx="2">
                  <c:v>0.24970000000000001</c:v>
                </c:pt>
                <c:pt idx="3">
                  <c:v>0.29210000000000003</c:v>
                </c:pt>
                <c:pt idx="4">
                  <c:v>0.26629999999999998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35-45BB-BF8C-6CDB5E57ED82}"/>
            </c:ext>
          </c:extLst>
        </c:ser>
        <c:ser>
          <c:idx val="1"/>
          <c:order val="1"/>
          <c:tx>
            <c:strRef>
              <c:f>Arkusz1!$D$1</c:f>
              <c:strCache>
                <c:ptCount val="1"/>
                <c:pt idx="0">
                  <c:v>gospodarka komunalna i ochrona środowiska</c:v>
                </c:pt>
              </c:strCache>
            </c:strRef>
          </c:tx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="1" i="0" baseline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Arkusz1!$D$4:$D$8</c:f>
              <c:numCache>
                <c:formatCode>General</c:formatCode>
                <c:ptCount val="5"/>
                <c:pt idx="0">
                  <c:v>4.36E-2</c:v>
                </c:pt>
                <c:pt idx="1">
                  <c:v>3.1199999999999999E-2</c:v>
                </c:pt>
                <c:pt idx="2">
                  <c:v>8.3199999999999996E-2</c:v>
                </c:pt>
                <c:pt idx="3">
                  <c:v>4.5199999999999997E-2</c:v>
                </c:pt>
                <c:pt idx="4">
                  <c:v>9.8900000000000002E-2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35-45BB-BF8C-6CDB5E57ED82}"/>
            </c:ext>
          </c:extLst>
        </c:ser>
        <c:ser>
          <c:idx val="2"/>
          <c:order val="2"/>
          <c:tx>
            <c:strRef>
              <c:f>Arkusz1!$E$1</c:f>
              <c:strCache>
                <c:ptCount val="1"/>
                <c:pt idx="0">
                  <c:v>administracja publiczna</c:v>
                </c:pt>
              </c:strCache>
            </c:strRef>
          </c:tx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="1" i="0" baseline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Arkusz1!$E$4:$E$8</c:f>
              <c:numCache>
                <c:formatCode>General</c:formatCode>
                <c:ptCount val="5"/>
                <c:pt idx="0">
                  <c:v>6.8400000000000002E-2</c:v>
                </c:pt>
                <c:pt idx="1">
                  <c:v>5.5300000000000002E-2</c:v>
                </c:pt>
                <c:pt idx="2">
                  <c:v>6.9000000000000006E-2</c:v>
                </c:pt>
                <c:pt idx="3">
                  <c:v>7.4999999999999997E-2</c:v>
                </c:pt>
                <c:pt idx="4">
                  <c:v>7.0099999999999996E-2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735-45BB-BF8C-6CDB5E57ED82}"/>
            </c:ext>
          </c:extLst>
        </c:ser>
        <c:ser>
          <c:idx val="3"/>
          <c:order val="3"/>
          <c:tx>
            <c:strRef>
              <c:f>Arkusz1!$F$1</c:f>
              <c:strCache>
                <c:ptCount val="1"/>
                <c:pt idx="0">
                  <c:v>pomoc społeczna</c:v>
                </c:pt>
              </c:strCache>
            </c:strRef>
          </c:tx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="1" i="0" baseline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Arkusz1!$F$4:$F$8</c:f>
              <c:numCache>
                <c:formatCode>General</c:formatCode>
                <c:ptCount val="5"/>
                <c:pt idx="0">
                  <c:v>0.11509999999999999</c:v>
                </c:pt>
                <c:pt idx="1">
                  <c:v>1.7100000000000001E-2</c:v>
                </c:pt>
                <c:pt idx="2">
                  <c:v>1.7299999999999999E-2</c:v>
                </c:pt>
                <c:pt idx="3">
                  <c:v>3.4799999999999998E-2</c:v>
                </c:pt>
                <c:pt idx="4">
                  <c:v>2.12E-2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735-45BB-BF8C-6CDB5E57ED82}"/>
            </c:ext>
          </c:extLst>
        </c:ser>
        <c:ser>
          <c:idx val="4"/>
          <c:order val="4"/>
          <c:tx>
            <c:strRef>
              <c:f>Arkusz1!$G$1</c:f>
              <c:strCache>
                <c:ptCount val="1"/>
                <c:pt idx="0">
                  <c:v>rodzina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1.7528304761736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3853219023161977E-3"/>
                  <c:y val="-1.7528304761736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500" b="1" i="0" baseline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Arkusz1!$G$4:$G$8</c:f>
              <c:numCache>
                <c:formatCode>0.00%</c:formatCode>
                <c:ptCount val="5"/>
                <c:pt idx="0">
                  <c:v>0.28760000000000002</c:v>
                </c:pt>
                <c:pt idx="1">
                  <c:v>0.22889999999999999</c:v>
                </c:pt>
                <c:pt idx="2">
                  <c:v>0.34789999999999999</c:v>
                </c:pt>
                <c:pt idx="3">
                  <c:v>0.3785</c:v>
                </c:pt>
                <c:pt idx="4">
                  <c:v>0.33439999999999998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735-45BB-BF8C-6CDB5E57ED82}"/>
            </c:ext>
          </c:extLst>
        </c:ser>
        <c:ser>
          <c:idx val="5"/>
          <c:order val="5"/>
          <c:tx>
            <c:strRef>
              <c:f>Arkusz1!$H$1</c:f>
              <c:strCache>
                <c:ptCount val="1"/>
                <c:pt idx="0">
                  <c:v>transport i łączność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300" b="1" i="0" baseline="0">
                    <a:latin typeface="TreŚĆ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Arkusz1!$H$4:$H$8</c:f>
              <c:numCache>
                <c:formatCode>0.00%</c:formatCode>
                <c:ptCount val="5"/>
                <c:pt idx="0">
                  <c:v>9.11E-2</c:v>
                </c:pt>
                <c:pt idx="1">
                  <c:v>0.3276</c:v>
                </c:pt>
                <c:pt idx="2">
                  <c:v>0.12740000000000001</c:v>
                </c:pt>
                <c:pt idx="3">
                  <c:v>8.2600000000000007E-2</c:v>
                </c:pt>
                <c:pt idx="4">
                  <c:v>7.3499999999999996E-2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735-45BB-BF8C-6CDB5E57ED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232026496"/>
        <c:axId val="232028032"/>
      </c:barChart>
      <c:catAx>
        <c:axId val="23202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2028032"/>
        <c:crosses val="autoZero"/>
        <c:auto val="1"/>
        <c:lblAlgn val="ctr"/>
        <c:lblOffset val="100"/>
        <c:noMultiLvlLbl val="0"/>
      </c:catAx>
      <c:valAx>
        <c:axId val="232028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crossAx val="2320264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7808091010270759"/>
          <c:w val="0.8992717942281222"/>
          <c:h val="0.217438068496750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pl-PL" dirty="0">
                <a:solidFill>
                  <a:schemeClr val="tx1"/>
                </a:solidFill>
              </a:rPr>
              <a:t>Wydatki bieżące i majątkowe w wydatkach ogółem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w latach </a:t>
            </a:r>
            <a:r>
              <a:rPr lang="pl-PL" dirty="0" smtClean="0">
                <a:solidFill>
                  <a:schemeClr val="tx1"/>
                </a:solidFill>
              </a:rPr>
              <a:t>2017 </a:t>
            </a:r>
            <a:r>
              <a:rPr lang="pl-PL" dirty="0">
                <a:solidFill>
                  <a:schemeClr val="tx1"/>
                </a:solidFill>
              </a:rPr>
              <a:t>– </a:t>
            </a:r>
            <a:r>
              <a:rPr lang="pl-PL" dirty="0" smtClean="0">
                <a:solidFill>
                  <a:schemeClr val="tx1"/>
                </a:solidFill>
              </a:rPr>
              <a:t>2021</a:t>
            </a:r>
            <a:endParaRPr lang="pl-PL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endParaRPr lang="pl-PL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5126615335507474"/>
          <c:y val="8.939435428485620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5261823145671734E-2"/>
          <c:y val="0.20858682666466449"/>
          <c:w val="0.95664870142399439"/>
          <c:h val="0.52690815609962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wydatki ogółem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58-43BD-AB12-19B4A7BF6E4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58-43BD-AB12-19B4A7BF6E4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58-43BD-AB12-19B4A7BF6E4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158-43BD-AB12-19B4A7BF6E4D}"/>
              </c:ext>
            </c:extLst>
          </c:dPt>
          <c:dLbls>
            <c:dLbl>
              <c:idx val="0"/>
              <c:layout>
                <c:manualLayout>
                  <c:x val="5.3181738664607476E-3"/>
                  <c:y val="0.24189060571196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784697972552868E-3"/>
                  <c:y val="0.27694721523543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9887089177376052E-3"/>
                  <c:y val="0.23137362285492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295696392458807E-3"/>
                  <c:y val="0.247149097140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887089177376416E-3"/>
                  <c:y val="0.3084980257884148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100 103 142,47 </a:t>
                    </a:r>
                    <a:r>
                      <a:rPr lang="en-US" baseline="0" dirty="0" err="1" smtClean="0">
                        <a:solidFill>
                          <a:schemeClr val="tx1"/>
                        </a:solidFill>
                      </a:rPr>
                      <a:t>zł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6591392784918589E-3"/>
                  <c:y val="0.271688723806915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Arkusz1!$B$4:$B$8</c:f>
              <c:numCache>
                <c:formatCode>General</c:formatCode>
                <c:ptCount val="5"/>
                <c:pt idx="0" formatCode="#\ ##0.00\ _z_ł">
                  <c:v>85217640.159999996</c:v>
                </c:pt>
                <c:pt idx="1">
                  <c:v>108586862.59</c:v>
                </c:pt>
                <c:pt idx="2">
                  <c:v>93948753.269999996</c:v>
                </c:pt>
                <c:pt idx="3">
                  <c:v>86942095.079999998</c:v>
                </c:pt>
                <c:pt idx="4" formatCode="#\ ##0.00\ &quot;zł&quot;">
                  <c:v>100103142.47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158-43BD-AB12-19B4A7BF6E4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wydatki bieżące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dLbl>
              <c:idx val="0"/>
              <c:layout>
                <c:manualLayout>
                  <c:x val="-3.9887089177376416E-3"/>
                  <c:y val="0.247149097140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247149097140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3182785569835227E-3"/>
                  <c:y val="0.24189060571196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591392784917674E-3"/>
                  <c:y val="0.217350979045532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888136082604237E-3"/>
                  <c:y val="0.26643023237839475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80 079 969,63 </a:t>
                    </a:r>
                    <a:r>
                      <a:rPr lang="en-US" baseline="0" dirty="0" err="1" smtClean="0">
                        <a:solidFill>
                          <a:schemeClr val="tx1"/>
                        </a:solidFill>
                      </a:rPr>
                      <a:t>zł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7500647208901304E-17"/>
                  <c:y val="0.19806984380762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Arkusz1!$C$4:$C$8</c:f>
              <c:numCache>
                <c:formatCode>General</c:formatCode>
                <c:ptCount val="5"/>
                <c:pt idx="0" formatCode="#\ ##0.00\ _z_ł">
                  <c:v>73058755.780000001</c:v>
                </c:pt>
                <c:pt idx="1">
                  <c:v>75290281.439999998</c:v>
                </c:pt>
                <c:pt idx="2">
                  <c:v>76108859.799999997</c:v>
                </c:pt>
                <c:pt idx="3">
                  <c:v>76085733.769999996</c:v>
                </c:pt>
                <c:pt idx="4" formatCode="#\ ##0.00\ &quot;zł&quot;">
                  <c:v>80079969.629999995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3158-43BD-AB12-19B4A7BF6E4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wydatki majątkowe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3.98870891773764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8212234490439296E-4"/>
                  <c:y val="3.50566095234730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3182785569835314E-3"/>
                  <c:y val="-1.7529684943213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9887089177376416E-3"/>
                  <c:y val="-2.1033965714083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294649487232068E-3"/>
                  <c:y val="-1.0516982857041909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20 023 172,84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zł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3158-43BD-AB12-19B4A7BF6E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Arkusz1!$A$4:$A$8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Arkusz1!$D$4:$D$8</c:f>
              <c:numCache>
                <c:formatCode>General</c:formatCode>
                <c:ptCount val="5"/>
                <c:pt idx="0" formatCode="#\ ##0.00\ _z_ł">
                  <c:v>12158884.380000001</c:v>
                </c:pt>
                <c:pt idx="1">
                  <c:v>33296581.149999999</c:v>
                </c:pt>
                <c:pt idx="2">
                  <c:v>17839893.469999999</c:v>
                </c:pt>
                <c:pt idx="3">
                  <c:v>10856361.310000001</c:v>
                </c:pt>
                <c:pt idx="4" formatCode="#\ ##0.00\ &quot;zł&quot;">
                  <c:v>20023172.84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3158-43BD-AB12-19B4A7BF6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77861376"/>
        <c:axId val="183764864"/>
      </c:barChart>
      <c:catAx>
        <c:axId val="17786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3764864"/>
        <c:crosses val="autoZero"/>
        <c:auto val="1"/>
        <c:lblAlgn val="ctr"/>
        <c:lblOffset val="100"/>
        <c:noMultiLvlLbl val="0"/>
      </c:catAx>
      <c:valAx>
        <c:axId val="183764864"/>
        <c:scaling>
          <c:orientation val="minMax"/>
        </c:scaling>
        <c:delete val="0"/>
        <c:axPos val="l"/>
        <c:numFmt formatCode="#\ ##0.00\ _z_ł" sourceLinked="1"/>
        <c:majorTickMark val="out"/>
        <c:minorTickMark val="none"/>
        <c:tickLblPos val="none"/>
        <c:crossAx val="17786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1411288007437521"/>
          <c:w val="0.95583096375059262"/>
          <c:h val="0.149077679925978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0.38064</cdr:x>
      <cdr:y>0.30809</cdr:y>
    </cdr:from>
    <cdr:to>
      <cdr:x>0.47637</cdr:x>
      <cdr:y>0.43429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36358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0.23741</cdr:x>
      <cdr:y>0.10932</cdr:y>
    </cdr:from>
    <cdr:to>
      <cdr:x>0.33314</cdr:x>
      <cdr:y>0.23553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267744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0.38064</cdr:x>
      <cdr:y>0.30809</cdr:y>
    </cdr:from>
    <cdr:to>
      <cdr:x>0.47637</cdr:x>
      <cdr:y>0.43429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36358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0.23741</cdr:x>
      <cdr:y>0.10932</cdr:y>
    </cdr:from>
    <cdr:to>
      <cdr:x>0.33314</cdr:x>
      <cdr:y>0.23553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267744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0.38064</cdr:x>
      <cdr:y>0.31803</cdr:y>
    </cdr:from>
    <cdr:to>
      <cdr:x>0.47637</cdr:x>
      <cdr:y>0.44423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3635896" y="2304256"/>
          <a:ext cx="914410" cy="914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0.23741</cdr:x>
      <cdr:y>0.10932</cdr:y>
    </cdr:from>
    <cdr:to>
      <cdr:x>0.33314</cdr:x>
      <cdr:y>0.23553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267744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862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862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B1C9F-ECD8-475D-AF5B-CB106806AC5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678148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629E3E-48FC-4323-9F9E-971CF70866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202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77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6" name="Symbol zastępczy daty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245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6" name="Symbol zastępczy daty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46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DAF0-AC35-4A00-BE14-30FE583D1F93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FD7A9-9EF0-4C1D-9191-B3502DE034EA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C7F6-847E-4C79-9DC9-A11E29EDAAEC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ADCA-D332-4157-9125-3F5A1A6BE6BD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DD96-AF98-4B52-B350-47DAB2FCF2C8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0B65-95E0-4D47-8D74-05773D664CE6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68C08-7E60-409D-8A2C-B70B79BA54AE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0AD0-4203-414F-955B-FB0652FBE7F5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2077-F13E-4405-8EFC-37AAACCDE00D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C3ED-DDBB-429F-99C0-55035AB2D1C3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5735-290A-4FC5-BE45-7564B725EB97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66FB-DC29-4ABD-B10E-3DBBA235A411}" type="datetime1">
              <a:rPr lang="pl-PL" smtClean="0"/>
              <a:pPr/>
              <a:t>29.06.2022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DD8B7-7FB0-4F60-B369-F9633B42E25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3384376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/>
                </a:solidFill>
              </a:rPr>
              <a:t>SPRAWOZDANIE </a:t>
            </a:r>
          </a:p>
          <a:p>
            <a:r>
              <a:rPr lang="pl-PL" sz="4000" dirty="0">
                <a:solidFill>
                  <a:schemeClr val="tx1"/>
                </a:solidFill>
              </a:rPr>
              <a:t>Z WYKONANIA </a:t>
            </a:r>
          </a:p>
          <a:p>
            <a:r>
              <a:rPr lang="pl-PL" sz="4000" dirty="0">
                <a:solidFill>
                  <a:schemeClr val="tx1"/>
                </a:solidFill>
              </a:rPr>
              <a:t>BUDŻETU GMINY BRUSY </a:t>
            </a:r>
          </a:p>
          <a:p>
            <a:r>
              <a:rPr lang="pl-PL" sz="4000" dirty="0">
                <a:solidFill>
                  <a:schemeClr val="tx1"/>
                </a:solidFill>
              </a:rPr>
              <a:t>ZA </a:t>
            </a:r>
            <a:r>
              <a:rPr lang="pl-PL" sz="4000" dirty="0" smtClean="0">
                <a:solidFill>
                  <a:schemeClr val="tx1"/>
                </a:solidFill>
              </a:rPr>
              <a:t>2021 </a:t>
            </a:r>
            <a:r>
              <a:rPr lang="pl-PL" sz="4000" dirty="0">
                <a:solidFill>
                  <a:schemeClr val="tx1"/>
                </a:solidFill>
              </a:rPr>
              <a:t>ROK</a:t>
            </a:r>
          </a:p>
        </p:txBody>
      </p:sp>
      <p:pic>
        <p:nvPicPr>
          <p:cNvPr id="1026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88640"/>
            <a:ext cx="3295650" cy="2057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063870621"/>
              </p:ext>
            </p:extLst>
          </p:nvPr>
        </p:nvGraphicFramePr>
        <p:xfrm>
          <a:off x="0" y="-387424"/>
          <a:ext cx="9551963" cy="724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50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16492699"/>
              </p:ext>
            </p:extLst>
          </p:nvPr>
        </p:nvGraphicFramePr>
        <p:xfrm>
          <a:off x="422174" y="602493"/>
          <a:ext cx="8750105" cy="630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849015413"/>
              </p:ext>
            </p:extLst>
          </p:nvPr>
        </p:nvGraphicFramePr>
        <p:xfrm>
          <a:off x="393895" y="332656"/>
          <a:ext cx="8750105" cy="630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654517623"/>
              </p:ext>
            </p:extLst>
          </p:nvPr>
        </p:nvGraphicFramePr>
        <p:xfrm>
          <a:off x="323528" y="188640"/>
          <a:ext cx="9648056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2301043192"/>
              </p:ext>
            </p:extLst>
          </p:nvPr>
        </p:nvGraphicFramePr>
        <p:xfrm>
          <a:off x="179512" y="449288"/>
          <a:ext cx="896448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173764763"/>
              </p:ext>
            </p:extLst>
          </p:nvPr>
        </p:nvGraphicFramePr>
        <p:xfrm>
          <a:off x="179512" y="14054"/>
          <a:ext cx="882047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937315703"/>
              </p:ext>
            </p:extLst>
          </p:nvPr>
        </p:nvGraphicFramePr>
        <p:xfrm>
          <a:off x="0" y="0"/>
          <a:ext cx="8748464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2468257444"/>
              </p:ext>
            </p:extLst>
          </p:nvPr>
        </p:nvGraphicFramePr>
        <p:xfrm>
          <a:off x="467544" y="1267511"/>
          <a:ext cx="8352928" cy="5401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rostokąt 10"/>
          <p:cNvSpPr/>
          <p:nvPr/>
        </p:nvSpPr>
        <p:spPr>
          <a:xfrm>
            <a:off x="2267744" y="404665"/>
            <a:ext cx="633670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STRUKTURA DOCHODÓW BIEŻĄCYCH W 2021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6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3870243020"/>
              </p:ext>
            </p:extLst>
          </p:nvPr>
        </p:nvGraphicFramePr>
        <p:xfrm>
          <a:off x="395536" y="1040410"/>
          <a:ext cx="8352928" cy="562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rostokąt 10"/>
          <p:cNvSpPr/>
          <p:nvPr/>
        </p:nvSpPr>
        <p:spPr>
          <a:xfrm>
            <a:off x="1979711" y="404665"/>
            <a:ext cx="684076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STRUKTURA DOCHODÓW MAJĄTKOWYCH W 2021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144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1635565331"/>
              </p:ext>
            </p:extLst>
          </p:nvPr>
        </p:nvGraphicFramePr>
        <p:xfrm>
          <a:off x="395536" y="476672"/>
          <a:ext cx="80648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3289890102"/>
              </p:ext>
            </p:extLst>
          </p:nvPr>
        </p:nvGraphicFramePr>
        <p:xfrm>
          <a:off x="0" y="-387424"/>
          <a:ext cx="9551963" cy="724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nalezione obrazy dla zapytania brusy fl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0"/>
            <a:ext cx="1728191" cy="1078871"/>
          </a:xfrm>
          <a:prstGeom prst="rect">
            <a:avLst/>
          </a:prstGeom>
          <a:noFill/>
        </p:spPr>
      </p:pic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6587175"/>
              </p:ext>
            </p:extLst>
          </p:nvPr>
        </p:nvGraphicFramePr>
        <p:xfrm>
          <a:off x="237873" y="-367237"/>
          <a:ext cx="9433048" cy="724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33336</TotalTime>
  <Words>228</Words>
  <Application>Microsoft Office PowerPoint</Application>
  <PresentationFormat>Pokaz na ekranie (4:3)</PresentationFormat>
  <Paragraphs>61</Paragraphs>
  <Slides>13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Dell</cp:lastModifiedBy>
  <cp:revision>1083</cp:revision>
  <cp:lastPrinted>2022-03-07T08:24:17Z</cp:lastPrinted>
  <dcterms:created xsi:type="dcterms:W3CDTF">2017-03-10T12:02:21Z</dcterms:created>
  <dcterms:modified xsi:type="dcterms:W3CDTF">2022-06-29T07:21:00Z</dcterms:modified>
</cp:coreProperties>
</file>