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86" r:id="rId4"/>
    <p:sldId id="280" r:id="rId5"/>
    <p:sldId id="263" r:id="rId6"/>
    <p:sldId id="262" r:id="rId7"/>
    <p:sldId id="266" r:id="rId8"/>
    <p:sldId id="270" r:id="rId9"/>
    <p:sldId id="283" r:id="rId10"/>
    <p:sldId id="284" r:id="rId11"/>
    <p:sldId id="285" r:id="rId12"/>
    <p:sldId id="260" r:id="rId13"/>
  </p:sldIdLst>
  <p:sldSz cx="9144000" cy="6858000" type="screen4x3"/>
  <p:notesSz cx="11518900" cy="647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1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0" autoAdjust="0"/>
    <p:restoredTop sz="94708" autoAdjust="0"/>
  </p:normalViewPr>
  <p:slideViewPr>
    <p:cSldViewPr>
      <p:cViewPr varScale="1">
        <p:scale>
          <a:sx n="112" d="100"/>
          <a:sy n="112" d="100"/>
        </p:scale>
        <p:origin x="1838" y="77"/>
      </p:cViewPr>
      <p:guideLst>
        <p:guide orient="horz" pos="3049"/>
        <p:guide pos="1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5771-7ACA-49E1-B439-045FA940C37C}" type="datetimeFigureOut">
              <a:rPr lang="pl-PL" smtClean="0"/>
              <a:t>2021-03-09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57D9-CB93-40EE-8D71-CEEE73AE50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78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AA28-7B45-D249-A33D-4D6E8A444B7E}" type="datetimeFigureOut">
              <a:rPr lang="x-none" smtClean="0"/>
              <a:t>2021-03-09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25" y="809625"/>
            <a:ext cx="291465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624D-A7C6-1E47-B1B5-FE0C3DD940D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45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F22-AF03-42D6-AB46-CAF52FF1B6EF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0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102-D438-45CC-AE75-F01F3D8F78FB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http://spis.gov.pl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8900"/>
            <a:ext cx="8667614" cy="110802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2743200"/>
            <a:ext cx="5943600" cy="879426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28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Narodowy Spis Powszechny Ludności i Mieszkań 2021</a:t>
            </a:r>
            <a:endParaRPr sz="2800" b="1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Wykorzystanie dane </a:t>
            </a:r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spisowych - dokończenie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67232" y="1083502"/>
            <a:ext cx="7086600" cy="501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Ponadto m.in.: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 dotyczące liczby osób z niepełnosprawnościami pozwalają na określenie algorytmu przekazywania środków PFRON samorządom wojewódzkim i powiatowym;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iczba osób posługujących się językiem regionalnym decyduje o przyznaniu subwencji dla gminy na naukę tego języka czy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dwujęzyczne nazewnictwo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geograficzne. J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eśli </a:t>
            </a:r>
            <a:b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gminie jest ponad 20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% osób posługujących się językiem regionalnym,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to można go stosować jako język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pomocniczy, czyli,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np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.: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w urzędzie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można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załatwiać sprawy w tym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języku, </a:t>
            </a:r>
            <a:b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urzędnik, który go zna, może dostawać z tego tytułu dodatek.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lang="pl-PL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371600" y="1083502"/>
            <a:ext cx="0" cy="455529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CorelDRAW" r:id="rId3" imgW="319510" imgH="319264" progId="CorelDraw.Graphic.19">
                  <p:embed/>
                </p:oleObj>
              </mc:Choice>
              <mc:Fallback>
                <p:oleObj name="CorelDRAW" r:id="rId3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CorelDRAW" r:id="rId5" imgW="2860060" imgH="744008" progId="CorelDraw.Graphic.19">
                  <p:embed/>
                </p:oleObj>
              </mc:Choice>
              <mc:Fallback>
                <p:oleObj name="CorelDRAW" r:id="rId5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11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Czego oczekujemy od Państwa?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71600" y="1425130"/>
            <a:ext cx="7543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Udziału w spisie w formie </a:t>
            </a:r>
            <a:r>
              <a:rPr lang="pl-PL" sz="2000" b="1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samospisu</a:t>
            </a:r>
            <a:r>
              <a:rPr lang="pl-PL" sz="20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internetowego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Rozpowszechniania informacji o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spisie i zachęcanie do </a:t>
            </a:r>
            <a:r>
              <a:rPr lang="pl-PL" sz="20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samospisu</a:t>
            </a: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Bycia Ambasadorami NSP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Polubienia naszego profilu na FB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:-)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Uwag i propozycji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295400" y="1371600"/>
            <a:ext cx="0" cy="24384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32526"/>
              </p:ext>
            </p:extLst>
          </p:nvPr>
        </p:nvGraphicFramePr>
        <p:xfrm>
          <a:off x="457200" y="457200"/>
          <a:ext cx="615911" cy="76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CorelDRAW" r:id="rId3" imgW="1104196" imgH="1381836" progId="CorelDraw.Graphic.17">
                  <p:embed/>
                </p:oleObj>
              </mc:Choice>
              <mc:Fallback>
                <p:oleObj name="CorelDRAW" r:id="rId3" imgW="1104196" imgH="138183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615911" cy="769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ytuł 1"/>
          <p:cNvSpPr txBox="1">
            <a:spLocks/>
          </p:cNvSpPr>
          <p:nvPr/>
        </p:nvSpPr>
        <p:spPr>
          <a:xfrm>
            <a:off x="1340933" y="4114800"/>
            <a:ext cx="74493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Osoba do kontaktu w sprawie promocji spisu: </a:t>
            </a:r>
          </a:p>
          <a:p>
            <a:endParaRPr lang="pl-PL" sz="2500" b="1" kern="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pl-PL" sz="2000" kern="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Aleksandra Sarnowska, tel.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+48 797 523 874</a:t>
            </a:r>
            <a:r>
              <a:rPr lang="pl-PL" sz="2000" kern="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kern="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e-mail: a.sarnowska@stat.gov.pl</a:t>
            </a:r>
            <a:endParaRPr lang="pl-PL" sz="2000" kern="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CorelDRAW" r:id="rId5" imgW="2860060" imgH="744008" progId="CorelDraw.Graphic.19">
                  <p:embed/>
                </p:oleObj>
              </mc:Choice>
              <mc:Fallback>
                <p:oleObj name="CorelDRAW" r:id="rId5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52600" y="1473625"/>
            <a:ext cx="7020374" cy="282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Pamiętaj</a:t>
            </a: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Wejdź na stronę </a:t>
            </a: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spis.gov.pl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Uzupełnij e-formularz z pytaniami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spełnij swój obowiązek!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pl-PL" sz="33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Proste? Proste! </a:t>
            </a:r>
            <a:endParaRPr lang="pl-PL" sz="33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393952" y="31242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395303" y="22098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393952" y="2650065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13960"/>
              </p:ext>
            </p:extLst>
          </p:nvPr>
        </p:nvGraphicFramePr>
        <p:xfrm>
          <a:off x="5232307" y="3688271"/>
          <a:ext cx="5040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" name="CorelDRAW" r:id="rId4" imgW="409185" imgH="408869" progId="CorelDraw.Graphic.19">
                  <p:embed/>
                </p:oleObj>
              </mc:Choice>
              <mc:Fallback>
                <p:oleObj name="CorelDRAW" r:id="rId4" imgW="409185" imgH="40886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2307" y="3688271"/>
                        <a:ext cx="504000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5800" y="47830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Narodowy Spis Powszechny Ludności i Mieszkań to wyjątkowe, ogólnopolskie wydarzenie organizowane </a:t>
            </a:r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raz na 10 lat!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15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1800000" cy="119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101798" y="1987919"/>
            <a:ext cx="8001000" cy="173278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 kwietnia – 30 czerwca (?) 2021 </a:t>
            </a:r>
            <a:r>
              <a:rPr lang="pl-PL" sz="3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r. 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według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stanu na dzień </a:t>
            </a:r>
            <a:endParaRPr lang="pl-PL" sz="24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31 marca 2021 </a:t>
            </a:r>
            <a:r>
              <a:rPr lang="pl-PL" sz="26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r. godz. </a:t>
            </a:r>
            <a:r>
              <a:rPr lang="pl-PL" sz="2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24:00 </a:t>
            </a:r>
            <a:endParaRPr lang="pl-PL" sz="26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914400" y="1987919"/>
            <a:ext cx="0" cy="1854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" name="CorelDRAW" r:id="rId6" imgW="271496" imgH="224014" progId="CorelDraw.Graphic.19">
                  <p:embed/>
                </p:oleObj>
              </mc:Choice>
              <mc:Fallback>
                <p:oleObj name="CorelDRAW" r:id="rId6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CorelDRAW" r:id="rId5" imgW="271496" imgH="224014" progId="CorelDraw.Graphic.19">
                  <p:embed/>
                </p:oleObj>
              </mc:Choice>
              <mc:Fallback>
                <p:oleObj name="CorelDRAW" r:id="rId5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71626" cy="4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8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34568" y="1342379"/>
            <a:ext cx="7314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Udział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w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spisach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jest 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obowiązkowy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124568" y="1869754"/>
            <a:ext cx="7867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 </a:t>
            </a:r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niedopełnienie obowiązku spisowego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ustawa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statystyce publicznej w art. 57 przewiduje </a:t>
            </a:r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karę grzywny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 jej wysokości decyduje sąd.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Obowiązek spisowy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83416"/>
              </p:ext>
            </p:extLst>
          </p:nvPr>
        </p:nvGraphicFramePr>
        <p:xfrm>
          <a:off x="228600" y="254074"/>
          <a:ext cx="792000" cy="79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9" name="CorelDRAW" r:id="rId5" imgW="353403" imgH="357011" progId="CorelDraw.Graphic.19">
                  <p:embed/>
                </p:oleObj>
              </mc:Choice>
              <mc:Fallback>
                <p:oleObj name="CorelDRAW" r:id="rId5" imgW="353403" imgH="35701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54074"/>
                        <a:ext cx="792000" cy="79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ytuł 1"/>
          <p:cNvSpPr txBox="1">
            <a:spLocks/>
          </p:cNvSpPr>
          <p:nvPr/>
        </p:nvSpPr>
        <p:spPr>
          <a:xfrm>
            <a:off x="1237410" y="456217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Podstawy prawne i RODO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134568" y="5052365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 stronie internetowej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7"/>
              </a:rPr>
              <a:t>http://spis.gov.pl</a:t>
            </a: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1215815" y="3313784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Bezpieczeństwo danych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124568" y="3727027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Jest gwarantowane ustawą.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Cel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9" y="4022583"/>
            <a:ext cx="2239414" cy="152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1371600" y="1539983"/>
            <a:ext cx="754380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Z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ebranie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informacji o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strukturze ludności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wg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ustalonych cech demograficznych i społeczno-zawodowych, w oznaczonym momencie,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określonym terytorium.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1237410" y="1378166"/>
            <a:ext cx="33528" cy="237015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71778"/>
              </p:ext>
            </p:extLst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CorelDRAW" r:id="rId6" imgW="319510" imgH="319264" progId="CorelDraw.Graphic.19">
                  <p:embed/>
                </p:oleObj>
              </mc:Choice>
              <mc:Fallback>
                <p:oleObj name="CorelDRAW" r:id="rId6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906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#</a:t>
            </a:r>
            <a:r>
              <a:rPr lang="pl-PL" sz="2400" dirty="0" err="1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liczysiękażdy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03" y="4079334"/>
            <a:ext cx="2992796" cy="149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555521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Kogo i czego dotyczy spis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447800" y="1772125"/>
            <a:ext cx="7543200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Obowiązek spisowy obejmuje:</a:t>
            </a:r>
          </a:p>
          <a:p>
            <a:pPr>
              <a:spcAft>
                <a:spcPts val="900"/>
              </a:spcAft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wszystkich stałych mieszkańców gminy;</a:t>
            </a:r>
          </a:p>
          <a:p>
            <a:pPr>
              <a:spcAft>
                <a:spcPts val="900"/>
              </a:spcAft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osoby czasowo przebywające na terenie gminy;</a:t>
            </a:r>
          </a:p>
          <a:p>
            <a:pPr>
              <a:spcAft>
                <a:spcPts val="900"/>
              </a:spcAft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mieszkania;</a:t>
            </a:r>
          </a:p>
          <a:p>
            <a:pPr>
              <a:spcAft>
                <a:spcPts val="900"/>
              </a:spcAft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budynki.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1237410" y="1733330"/>
            <a:ext cx="0" cy="234600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" name="CorelDRAW" r:id="rId6" imgW="362583" imgH="373239" progId="CorelDraw.Graphic.19">
                  <p:embed/>
                </p:oleObj>
              </mc:Choice>
              <mc:Fallback>
                <p:oleObj name="CorelDRAW" r:id="rId6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5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Podstawowa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"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525662" y="1959014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 internetowy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poprzez interaktywny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formularz spisowy dostępny na stronie </a:t>
            </a:r>
            <a:r>
              <a:rPr lang="pl-PL" sz="24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www.spis.gov.pl</a:t>
            </a:r>
            <a:endParaRPr lang="pl-PL" sz="240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23934" y="3761465"/>
            <a:ext cx="7424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Można również spisać się przez Infolinię: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H="1">
            <a:off x="1291045" y="3702433"/>
            <a:ext cx="10886" cy="564767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617714" y="4606032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22 279 99 99</a:t>
            </a:r>
            <a:endParaRPr lang="pl-PL" sz="32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27905"/>
              </p:ext>
            </p:extLst>
          </p:nvPr>
        </p:nvGraphicFramePr>
        <p:xfrm>
          <a:off x="1704000" y="4495800"/>
          <a:ext cx="5898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" name="CorelDRAW" r:id="rId7" imgW="230189" imgH="280458" progId="CorelDraw.Graphic.19">
                  <p:embed/>
                </p:oleObj>
              </mc:Choice>
              <mc:Fallback>
                <p:oleObj name="CorelDRAW" r:id="rId7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4000" y="4495800"/>
                        <a:ext cx="589829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39367"/>
              </p:ext>
            </p:extLst>
          </p:nvPr>
        </p:nvGraphicFramePr>
        <p:xfrm>
          <a:off x="1524000" y="2133010"/>
          <a:ext cx="900000" cy="77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" name="CorelDRAW" r:id="rId9" imgW="425072" imgH="366536" progId="CorelDraw.Graphic.19">
                  <p:embed/>
                </p:oleObj>
              </mc:Choice>
              <mc:Fallback>
                <p:oleObj name="CorelDRAW" r:id="rId9" imgW="425072" imgH="36653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2133010"/>
                        <a:ext cx="900000" cy="77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Zakres informacyjny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295400" y="1405200"/>
            <a:ext cx="0" cy="3624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371600" y="1431429"/>
            <a:ext cx="7162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demograficzna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Aktywność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ekonomiczna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Poziom wykształcenia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Niepełnosprawność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Migracje wewnętrzne i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zagraniczne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etniczno-kulturowa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Relacje rodzinne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 i charakterystyka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zasobów</a:t>
            </a:r>
          </a:p>
          <a:p>
            <a:pPr>
              <a:lnSpc>
                <a:spcPct val="130000"/>
              </a:lnSpc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mieszkaniowych (mieszkania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budynki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</a:pP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 pytań o zarobki i </a:t>
            </a: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dochody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98139"/>
              </p:ext>
            </p:extLst>
          </p:nvPr>
        </p:nvGraphicFramePr>
        <p:xfrm>
          <a:off x="270600" y="297948"/>
          <a:ext cx="720000" cy="7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1" name="CorelDRAW" r:id="rId5" imgW="285265" imgH="310444" progId="CorelDraw.Graphic.19">
                  <p:embed/>
                </p:oleObj>
              </mc:Choice>
              <mc:Fallback>
                <p:oleObj name="CorelDRAW" r:id="rId5" imgW="285265" imgH="3104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600" y="297948"/>
                        <a:ext cx="720000" cy="7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0"/>
            <a:ext cx="1676400" cy="61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Wykorzystanie danych spisowych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47800" y="1144667"/>
            <a:ext cx="7543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podstawie liczby i struktury ludności określa się m.in: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k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woty dotacji dla gmin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w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ysokość funduszu sołeckiego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„</a:t>
            </a:r>
            <a:r>
              <a:rPr lang="pl-PL" sz="20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janosikowe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ysokość subwencji ogólnej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ysokość subwencji oświatowej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otacje unijne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iczbę miejsc w Parlamencie Europejskim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potrzeby mieszkaniowe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iczbę mogących działać kasyn i salonów gier bingo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iczbę placówek oświatowych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trategie gospodarcze i społeczne regionu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240380" y="1266303"/>
            <a:ext cx="0" cy="46482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CorelDRAW" r:id="rId3" imgW="319510" imgH="319264" progId="CorelDraw.Graphic.19">
                  <p:embed/>
                </p:oleObj>
              </mc:Choice>
              <mc:Fallback>
                <p:oleObj name="CorelDRAW" r:id="rId3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CorelDRAW" r:id="rId5" imgW="2860060" imgH="744008" progId="CorelDraw.Graphic.19">
                  <p:embed/>
                </p:oleObj>
              </mc:Choice>
              <mc:Fallback>
                <p:oleObj name="CorelDRAW" r:id="rId5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Fira Sans" panose="020B0503050000020004" pitchFamily="34" charset="0"/>
            <a:ea typeface="Fira Sans" panose="020B05030500000200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sma" ma:contentTypeID="0x003F9B028CC42C594AAF0DA90575FA3373" ma:contentTypeVersion="" ma:contentTypeDescription="" ma:contentTypeScope="" ma:versionID="a80ed856fbc5a997d44bfc997ced819f">
  <xsd:schema xmlns:xsd="http://www.w3.org/2001/XMLSchema" xmlns:xs="http://www.w3.org/2001/XMLSchema" xmlns:p="http://schemas.microsoft.com/office/2006/metadata/properties" xmlns:ns1="http://schemas.microsoft.com/sharepoint/v3" xmlns:ns2="8C029B3F-2CC4-4A59-AF0D-A90575FA3373" targetNamespace="http://schemas.microsoft.com/office/2006/metadata/properties" ma:root="true" ma:fieldsID="e61943d334749cc2f7f8fac3c3188088" ns1:_="" ns2:_="">
    <xsd:import namespace="http://schemas.microsoft.com/sharepoint/v3"/>
    <xsd:import namespace="8C029B3F-2CC4-4A59-AF0D-A90575FA337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AppAuthor" minOccurs="0"/>
                <xsd:element ref="ns1:AppEditor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  <xsd:element ref="ns1:TemplateUrl" minOccurs="0"/>
                <xsd:element ref="ns1:xd_ProgID" minOccurs="0"/>
                <xsd:element ref="ns1:xd_Signature" minOccurs="0"/>
                <xsd:element ref="ns2:Osoba" minOccurs="0"/>
                <xsd:element ref="ns2:NazwaPliku" minOccurs="0"/>
                <xsd:element ref="ns2:Odbiorcy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D" ma:index="0" nillable="true" ma:displayName="Identyfikator" ma:internalName="ID" ma:readOnly="true">
      <xsd:simpleType>
        <xsd:restriction base="dms:Unknown"/>
      </xsd:simpleType>
    </xsd:element>
    <xsd:element name="ContentTypeId" ma:index="1" nillable="true" ma:displayName="Identyfikator typu zawartości" ma:hidden="true" ma:internalName="ContentTypeId" ma:readOnly="true">
      <xsd:simpleType>
        <xsd:restriction base="dms:Unknown"/>
      </xsd:simpleType>
    </xsd:element>
    <xsd:element name="Author" ma:index="4" nillable="true" ma:displayName="Utworzony przez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Zmodyfikowane przez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Ma miejsca docelowe kopii" ma:hidden="true" ma:internalName="_HasCopyDestinations" ma:readOnly="true">
      <xsd:simpleType>
        <xsd:restriction base="dms:Boolean"/>
      </xsd:simpleType>
    </xsd:element>
    <xsd:element name="_CopySource" ma:index="8" nillable="true" ma:displayName="Źródło kopii" ma:internalName="_CopySource" ma:readOnly="true">
      <xsd:simpleType>
        <xsd:restriction base="dms:Text"/>
      </xsd:simpleType>
    </xsd:element>
    <xsd:element name="_ModerationStatus" ma:index="9" nillable="true" ma:displayName="Stan zatwierdzania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Komentarze osoby zatwierdzającej" ma:hidden="true" ma:internalName="_ModerationComments" ma:readOnly="true">
      <xsd:simpleType>
        <xsd:restriction base="dms:Note"/>
      </xsd:simpleType>
    </xsd:element>
    <xsd:element name="FileRef" ma:index="11" nillable="true" ma:displayName="Ścieżka adresu URL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Ścieżka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Zmodyfikowane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Utworzony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Rozmiar pliku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Typ elementu" ma:hidden="true" ma:list="Docs" ma:internalName="FSObjType" ma:readOnly="true" ma:showField="FSType">
      <xsd:simpleType>
        <xsd:restriction base="dms:Lookup"/>
      </xsd:simpleType>
    </xsd:element>
    <xsd:element name="SortBehavior" ma:index="17" nillable="true" ma:displayName="Typ sortowania" ma:hidden="true" ma:list="Docs" ma:internalName="SortBehavior" ma:readOnly="true" ma:showField="SortBehavior">
      <xsd:simpleType>
        <xsd:restriction base="dms:Lookup"/>
      </xsd:simpleType>
    </xsd:element>
    <xsd:element name="CheckedOutUserId" ma:index="19" nillable="true" ma:displayName="Identyfikator użytkownika, który wyewidencjonował elemen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20" nillable="true" ma:displayName="Wyewidencjonowany lokalnie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1" nillable="true" ma:displayName="Wyewidencjonowane d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3" nillable="true" ma:displayName="Unikatowy identyfikator" ma:hidden="true" ma:list="Docs" ma:internalName="UniqueId" ma:readOnly="true" ma:showField="UniqueId">
      <xsd:simpleType>
        <xsd:restriction base="dms:Lookup"/>
      </xsd:simpleType>
    </xsd:element>
    <xsd:element name="SyncClientId" ma:index="24" nillable="true" ma:displayName="Identyfikator klienta" ma:hidden="true" ma:list="Docs" ma:internalName="SyncClientId" ma:readOnly="true" ma:showField="SyncClientId">
      <xsd:simpleType>
        <xsd:restriction base="dms:Lookup"/>
      </xsd:simpleType>
    </xsd:element>
    <xsd:element name="ProgId" ma:index="2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7" nillable="true" ma:displayName="Stan wirusów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8" nillable="true" ma:displayName="Wyewidencjonowane d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9" nillable="true" ma:displayName="Komentarz zaewidencjonowania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3" nillable="true" ma:displayName="Typ plików" ma:hidden="true" ma:internalName="File_x0020_Type" ma:readOnly="true">
      <xsd:simpleType>
        <xsd:restriction base="dms:Text"/>
      </xsd:simpleType>
    </xsd:element>
    <xsd:element name="HTML_x0020_File_x0020_Type" ma:index="34" nillable="true" ma:displayName="Typ pliku HTML" ma:hidden="true" ma:internalName="HTML_x0020_File_x0020_Type" ma:readOnly="true">
      <xsd:simpleType>
        <xsd:restriction base="dms:Text"/>
      </xsd:simpleType>
    </xsd:element>
    <xsd:element name="_SourceUrl" ma:index="35" nillable="true" ma:displayName="Adres URL źródła" ma:hidden="true" ma:internalName="_SourceUrl">
      <xsd:simpleType>
        <xsd:restriction base="dms:Text"/>
      </xsd:simpleType>
    </xsd:element>
    <xsd:element name="_SharedFileIndex" ma:index="36" nillable="true" ma:displayName="Indeks udostępnionych plików" ma:hidden="true" ma:internalName="_SharedFileIndex">
      <xsd:simpleType>
        <xsd:restriction base="dms:Text"/>
      </xsd:simpleType>
    </xsd:element>
    <xsd:element name="MetaInfo" ma:index="48" nillable="true" ma:displayName="Zbiór właściwości" ma:hidden="true" ma:list="Docs" ma:internalName="MetaInfo" ma:showField="MetaInfo">
      <xsd:simpleType>
        <xsd:restriction base="dms:Lookup"/>
      </xsd:simpleType>
    </xsd:element>
    <xsd:element name="_Level" ma:index="49" nillable="true" ma:displayName="Poziom" ma:hidden="true" ma:internalName="_Level" ma:readOnly="true">
      <xsd:simpleType>
        <xsd:restriction base="dms:Unknown"/>
      </xsd:simpleType>
    </xsd:element>
    <xsd:element name="_IsCurrentVersion" ma:index="50" nillable="true" ma:displayName="Jest bieżącą wersją" ma:hidden="true" ma:internalName="_IsCurrentVersion" ma:readOnly="true">
      <xsd:simpleType>
        <xsd:restriction base="dms:Boolean"/>
      </xsd:simpleType>
    </xsd:element>
    <xsd:element name="ItemChildCount" ma:index="51" nillable="true" ma:displayName="Liczba elementów podrzędnych elementu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2" nillable="true" ma:displayName="Liczba elementów podrzędnych folderu" ma:hidden="true" ma:list="Docs" ma:internalName="FolderChildCount" ma:readOnly="true" ma:showField="FolderChildCount">
      <xsd:simpleType>
        <xsd:restriction base="dms:Lookup"/>
      </xsd:simpleType>
    </xsd:element>
    <xsd:element name="AppAuthor" ma:index="53" nillable="true" ma:displayName="Aplikacja utworzona przez" ma:list="AppPrincipals" ma:internalName="AppAuthor" ma:readOnly="true" ma:showField="Title">
      <xsd:simpleType>
        <xsd:restriction base="dms:Lookup"/>
      </xsd:simpleType>
    </xsd:element>
    <xsd:element name="AppEditor" ma:index="54" nillable="true" ma:displayName="Aplikacja zmodyfikowana przez" ma:list="AppPrincipals" ma:internalName="AppEditor" ma:readOnly="true" ma:showField="Title">
      <xsd:simpleType>
        <xsd:restriction base="dms:Lookup"/>
      </xsd:simpleType>
    </xsd:element>
    <xsd:element name="owshiddenversion" ma:index="58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9" nillable="true" ma:displayName="Wersja interfejsu użytkownika" ma:hidden="true" ma:internalName="_UIVersion" ma:readOnly="true">
      <xsd:simpleType>
        <xsd:restriction base="dms:Unknown"/>
      </xsd:simpleType>
    </xsd:element>
    <xsd:element name="_UIVersionString" ma:index="60" nillable="true" ma:displayName="Wersja" ma:internalName="_UIVersionString" ma:readOnly="true">
      <xsd:simpleType>
        <xsd:restriction base="dms:Text"/>
      </xsd:simpleType>
    </xsd:element>
    <xsd:element name="InstanceID" ma:index="61" nillable="true" ma:displayName="Identyfikator wystąpienia" ma:hidden="true" ma:internalName="InstanceID" ma:readOnly="true">
      <xsd:simpleType>
        <xsd:restriction base="dms:Unknown"/>
      </xsd:simpleType>
    </xsd:element>
    <xsd:element name="Order" ma:index="62" nillable="true" ma:displayName="Kolejność" ma:hidden="true" ma:internalName="Order">
      <xsd:simpleType>
        <xsd:restriction base="dms:Number"/>
      </xsd:simpleType>
    </xsd:element>
    <xsd:element name="GUID" ma:index="63" nillable="true" ma:displayName="Identyfikator GUID" ma:hidden="true" ma:internalName="GUID" ma:readOnly="true">
      <xsd:simpleType>
        <xsd:restriction base="dms:Unknown"/>
      </xsd:simpleType>
    </xsd:element>
    <xsd:element name="WorkflowVersion" ma:index="64" nillable="true" ma:displayName="Wersja przepływu pracy" ma:hidden="true" ma:internalName="WorkflowVersion" ma:readOnly="true">
      <xsd:simpleType>
        <xsd:restriction base="dms:Unknown"/>
      </xsd:simpleType>
    </xsd:element>
    <xsd:element name="WorkflowInstanceID" ma:index="65" nillable="true" ma:displayName="Identyfikator wystąpienia przepływu pracy" ma:hidden="true" ma:internalName="WorkflowInstanceID" ma:readOnly="true">
      <xsd:simpleType>
        <xsd:restriction base="dms:Unknown"/>
      </xsd:simpleType>
    </xsd:element>
    <xsd:element name="ParentVersionString" ma:index="66" nillable="true" ma:displayName="Wersja źródła (konwertowany dok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7" nillable="true" ma:displayName="Nazwa źródła (konwertowany dok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68" nillable="true" ma:displayName="Numer współbieżności dokumentu" ma:hidden="true" ma:list="Docs" ma:internalName="DocConcurrencyNumber" ma:readOnly="true" ma:showField="DocConcurrencyNumber">
      <xsd:simpleType>
        <xsd:restriction base="dms:Lookup"/>
      </xsd:simpleType>
    </xsd:element>
    <xsd:element name="TemplateUrl" ma:index="70" nillable="true" ma:displayName="Łącze szablonu" ma:hidden="true" ma:internalName="TemplateUrl">
      <xsd:simpleType>
        <xsd:restriction base="dms:Text"/>
      </xsd:simpleType>
    </xsd:element>
    <xsd:element name="xd_ProgID" ma:index="71" nillable="true" ma:displayName="Łącze pliku HTML" ma:hidden="true" ma:internalName="xd_ProgID">
      <xsd:simpleType>
        <xsd:restriction base="dms:Text"/>
      </xsd:simpleType>
    </xsd:element>
    <xsd:element name="xd_Signature" ma:index="72" nillable="true" ma:displayName="Jest podpisane" ma:hidden="true" ma:internalName="xd_Signature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29B3F-2CC4-4A59-AF0D-A90575FA3373" elementFormDefault="qualified">
    <xsd:import namespace="http://schemas.microsoft.com/office/2006/documentManagement/types"/>
    <xsd:import namespace="http://schemas.microsoft.com/office/infopath/2007/PartnerControls"/>
    <xsd:element name="Osoba" ma:index="75" nillable="true" ma:displayName="Osoba" ma:description="" ma:internalName="Osoba">
      <xsd:simpleType>
        <xsd:restriction base="dms:Text"/>
      </xsd:simpleType>
    </xsd:element>
    <xsd:element name="NazwaPliku" ma:index="76" nillable="true" ma:displayName="NazwaPliku" ma:description="" ma:internalName="NazwaPliku">
      <xsd:simpleType>
        <xsd:restriction base="dms:Text"/>
      </xsd:simpleType>
    </xsd:element>
    <xsd:element name="Odbiorcy2" ma:index="77" nillable="true" ma:displayName="Odbiorcy2" ma:description="" ma:internalName="Odbiorcy2">
      <xsd:simpleType>
        <xsd:restriction base="dms:Choice">
          <xsd:enumeration value="Wszyscy"/>
          <xsd:enumeration value="GUS"/>
          <xsd:enumeration value="CO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Typ zawartości"/>
        <xsd:element ref="dc:title" minOccurs="0" maxOccurs="1" ma:index="69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0x003F9B028CC42C594AAF0DA90575FA3373</ContentTypeId>
    <TemplateUrl xmlns="http://schemas.microsoft.com/sharepoint/v3" xsi:nil="true"/>
    <NazwaPliku xmlns="8C029B3F-2CC4-4A59-AF0D-A90575FA3373">NSP 2021.pptx.pptx</NazwaPliku>
    <_SourceUrl xmlns="http://schemas.microsoft.com/sharepoint/v3" xsi:nil="true"/>
    <Odbiorcy2 xmlns="8C029B3F-2CC4-4A59-AF0D-A90575FA3373" xsi:nil="true"/>
    <xd_ProgID xmlns="http://schemas.microsoft.com/sharepoint/v3" xsi:nil="true"/>
    <Osoba xmlns="8C029B3F-2CC4-4A59-AF0D-A90575FA3373">STAT\DENICKAI</Osoba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532FC3-FAC5-4A02-885D-9DF5D51D9658}"/>
</file>

<file path=customXml/itemProps2.xml><?xml version="1.0" encoding="utf-8"?>
<ds:datastoreItem xmlns:ds="http://schemas.openxmlformats.org/officeDocument/2006/customXml" ds:itemID="{9E576BB8-AC00-4A28-AB50-33A45970D2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368</Words>
  <Application>Microsoft Office PowerPoint</Application>
  <PresentationFormat>Pokaz na ekranie (4:3)</PresentationFormat>
  <Paragraphs>82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Wingdings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 próbny w gminie wiejskiej Puck</dc:title>
  <dc:subject>NSP2020</dc:subject>
  <dc:creator>Urząd Statystyczny w Gdańsku</dc:creator>
  <cp:lastModifiedBy>Bojarska Beata</cp:lastModifiedBy>
  <cp:revision>220</cp:revision>
  <dcterms:created xsi:type="dcterms:W3CDTF">2019-12-10T14:36:06Z</dcterms:created>
  <dcterms:modified xsi:type="dcterms:W3CDTF">2021-03-09T09:18:22Z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Adobe Photoshop 21.0 (Macintosh)</vt:lpwstr>
  </property>
  <property fmtid="{D5CDD505-2E9C-101B-9397-08002B2CF9AE}" pid="4" name="LastSaved">
    <vt:filetime>2019-12-10T00:00:00Z</vt:filetime>
  </property>
</Properties>
</file>